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handoutMasterIdLst>
    <p:handoutMasterId r:id="rId55"/>
  </p:handoutMasterIdLst>
  <p:sldIdLst>
    <p:sldId id="8453" r:id="rId5"/>
    <p:sldId id="467" r:id="rId6"/>
    <p:sldId id="460" r:id="rId7"/>
    <p:sldId id="8454" r:id="rId8"/>
    <p:sldId id="8456" r:id="rId9"/>
    <p:sldId id="8455" r:id="rId10"/>
    <p:sldId id="8459" r:id="rId11"/>
    <p:sldId id="8457" r:id="rId12"/>
    <p:sldId id="8461" r:id="rId13"/>
    <p:sldId id="8462" r:id="rId14"/>
    <p:sldId id="564" r:id="rId15"/>
    <p:sldId id="8308" r:id="rId16"/>
    <p:sldId id="568" r:id="rId17"/>
    <p:sldId id="8355" r:id="rId18"/>
    <p:sldId id="8311" r:id="rId19"/>
    <p:sldId id="546" r:id="rId20"/>
    <p:sldId id="8312" r:id="rId21"/>
    <p:sldId id="569" r:id="rId22"/>
    <p:sldId id="294" r:id="rId23"/>
    <p:sldId id="570" r:id="rId24"/>
    <p:sldId id="322" r:id="rId25"/>
    <p:sldId id="323" r:id="rId26"/>
    <p:sldId id="8321" r:id="rId27"/>
    <p:sldId id="8358" r:id="rId28"/>
    <p:sldId id="8289" r:id="rId29"/>
    <p:sldId id="8322" r:id="rId30"/>
    <p:sldId id="8323" r:id="rId31"/>
    <p:sldId id="8318" r:id="rId32"/>
    <p:sldId id="302" r:id="rId33"/>
    <p:sldId id="8300" r:id="rId34"/>
    <p:sldId id="8302" r:id="rId35"/>
    <p:sldId id="8303" r:id="rId36"/>
    <p:sldId id="307" r:id="rId37"/>
    <p:sldId id="300" r:id="rId38"/>
    <p:sldId id="8294" r:id="rId39"/>
    <p:sldId id="8326" r:id="rId40"/>
    <p:sldId id="8296" r:id="rId41"/>
    <p:sldId id="8367" r:id="rId42"/>
    <p:sldId id="8368" r:id="rId43"/>
    <p:sldId id="8386" r:id="rId44"/>
    <p:sldId id="263" r:id="rId45"/>
    <p:sldId id="8449" r:id="rId46"/>
    <p:sldId id="8388" r:id="rId47"/>
    <p:sldId id="8389" r:id="rId48"/>
    <p:sldId id="562" r:id="rId49"/>
    <p:sldId id="563" r:id="rId50"/>
    <p:sldId id="8350" r:id="rId51"/>
    <p:sldId id="265" r:id="rId52"/>
    <p:sldId id="84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uelos, Gerardo" initials="BG" lastIdx="1" clrIdx="0">
    <p:extLst>
      <p:ext uri="{19B8F6BF-5375-455C-9EA6-DF929625EA0E}">
        <p15:presenceInfo xmlns:p15="http://schemas.microsoft.com/office/powerpoint/2012/main" userId="S::GerardoBanuelos@millerchemical.com::a189da3c-d522-4967-976a-63cd5fa9f72b" providerId="AD"/>
      </p:ext>
    </p:extLst>
  </p:cmAuthor>
  <p:cmAuthor id="2" name="Rodriguez, Dan" initials="RD" lastIdx="4" clrIdx="1">
    <p:extLst>
      <p:ext uri="{19B8F6BF-5375-455C-9EA6-DF929625EA0E}">
        <p15:presenceInfo xmlns:p15="http://schemas.microsoft.com/office/powerpoint/2012/main" userId="S::DanRodriguez@millerchemical.com::902eb883-4436-4da1-aa55-6a3bcf9084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F0F"/>
    <a:srgbClr val="663300"/>
    <a:srgbClr val="018B52"/>
    <a:srgbClr val="00CC00"/>
    <a:srgbClr val="565F5F"/>
    <a:srgbClr val="4D4D4D"/>
    <a:srgbClr val="D83854"/>
    <a:srgbClr val="A5A5A5"/>
    <a:srgbClr val="7166A2"/>
    <a:srgbClr val="A5C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989CB-CD57-409E-B516-97C99EADFEAB}" v="16" dt="2023-02-22T16:47:09.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41" autoAdjust="0"/>
  </p:normalViewPr>
  <p:slideViewPr>
    <p:cSldViewPr snapToGrid="0">
      <p:cViewPr varScale="1">
        <p:scale>
          <a:sx n="102" d="100"/>
          <a:sy n="102" d="100"/>
        </p:scale>
        <p:origin x="144" y="264"/>
      </p:cViewPr>
      <p:guideLst>
        <p:guide orient="horz" pos="2160"/>
        <p:guide pos="3840"/>
      </p:guideLst>
    </p:cSldViewPr>
  </p:slideViewPr>
  <p:outlineViewPr>
    <p:cViewPr>
      <p:scale>
        <a:sx n="33" d="100"/>
        <a:sy n="33" d="100"/>
      </p:scale>
      <p:origin x="0" y="-9054"/>
    </p:cViewPr>
  </p:outlineViewPr>
  <p:notesTextViewPr>
    <p:cViewPr>
      <p:scale>
        <a:sx n="3" d="2"/>
        <a:sy n="3" d="2"/>
      </p:scale>
      <p:origin x="0" y="0"/>
    </p:cViewPr>
  </p:notesTextViewPr>
  <p:sorterViewPr>
    <p:cViewPr varScale="1">
      <p:scale>
        <a:sx n="100" d="100"/>
        <a:sy n="100" d="100"/>
      </p:scale>
      <p:origin x="0" y="-867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https://hubercorp-my.sharepoint.com/personal/leticiasonon_millerchemical_com/Documents/LSonon/2022%20Field%20Research%20Proposed/2022%20Field%20Data/Vapor%20Gard%20on%20Sumo%20Mandarins/Final%20Data.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bg2">
              <a:lumMod val="10000"/>
            </a:schemeClr>
          </a:solidFill>
        </a:ln>
        <a:effectLst/>
        <a:sp3d>
          <a:contourClr>
            <a:schemeClr val="bg2">
              <a:lumMod val="10000"/>
            </a:schemeClr>
          </a:contourClr>
        </a:sp3d>
      </c:spPr>
    </c:floor>
    <c:sideWall>
      <c:thickness val="0"/>
      <c:spPr>
        <a:noFill/>
        <a:ln>
          <a:solidFill>
            <a:schemeClr val="bg2">
              <a:lumMod val="10000"/>
            </a:schemeClr>
          </a:solidFill>
        </a:ln>
        <a:effectLst/>
        <a:sp3d>
          <a:contourClr>
            <a:schemeClr val="bg2">
              <a:lumMod val="10000"/>
            </a:schemeClr>
          </a:contourClr>
        </a:sp3d>
      </c:spPr>
    </c:sideWall>
    <c:backWall>
      <c:thickness val="0"/>
      <c:spPr>
        <a:noFill/>
        <a:ln>
          <a:solidFill>
            <a:schemeClr val="bg2">
              <a:lumMod val="10000"/>
            </a:schemeClr>
          </a:solidFill>
        </a:ln>
        <a:effectLst/>
        <a:sp3d>
          <a:contourClr>
            <a:schemeClr val="bg2">
              <a:lumMod val="10000"/>
            </a:schemeClr>
          </a:contourClr>
        </a:sp3d>
      </c:spPr>
    </c:backWall>
    <c:plotArea>
      <c:layout>
        <c:manualLayout>
          <c:layoutTarget val="inner"/>
          <c:xMode val="edge"/>
          <c:yMode val="edge"/>
          <c:x val="2.6188708742422614E-2"/>
          <c:y val="0.10189123344506559"/>
          <c:w val="0.95407027742633532"/>
          <c:h val="0.71908903346880637"/>
        </c:manualLayout>
      </c:layout>
      <c:bar3DChart>
        <c:barDir val="col"/>
        <c:grouping val="clustered"/>
        <c:varyColors val="0"/>
        <c:ser>
          <c:idx val="0"/>
          <c:order val="0"/>
          <c:tx>
            <c:strRef>
              <c:f>Sheet1!$B$1</c:f>
              <c:strCache>
                <c:ptCount val="1"/>
                <c:pt idx="0">
                  <c:v>Vapor Gard</c:v>
                </c:pt>
              </c:strCache>
            </c:strRef>
          </c:tx>
          <c:spPr>
            <a:solidFill>
              <a:schemeClr val="accent1"/>
            </a:solidFill>
            <a:ln>
              <a:noFill/>
            </a:ln>
            <a:effectLst/>
            <a:sp3d/>
          </c:spPr>
          <c:invertIfNegative val="0"/>
          <c:cat>
            <c:strRef>
              <c:f>Sheet1!$A$2:$A$14</c:f>
              <c:strCache>
                <c:ptCount val="13"/>
                <c:pt idx="0">
                  <c:v>Pre-Sample</c:v>
                </c:pt>
                <c:pt idx="1">
                  <c:v>48 Hrs</c:v>
                </c:pt>
                <c:pt idx="2">
                  <c:v>72 Hrs</c:v>
                </c:pt>
                <c:pt idx="3">
                  <c:v>7 DAA</c:v>
                </c:pt>
                <c:pt idx="4">
                  <c:v>14 DAA</c:v>
                </c:pt>
                <c:pt idx="5">
                  <c:v>21 DAA</c:v>
                </c:pt>
                <c:pt idx="6">
                  <c:v>28 DAA</c:v>
                </c:pt>
                <c:pt idx="7">
                  <c:v>35 DAA</c:v>
                </c:pt>
                <c:pt idx="8">
                  <c:v>42 DAA</c:v>
                </c:pt>
                <c:pt idx="9">
                  <c:v>7 DAA</c:v>
                </c:pt>
                <c:pt idx="10">
                  <c:v>14 DAA</c:v>
                </c:pt>
                <c:pt idx="11">
                  <c:v>21 DAA</c:v>
                </c:pt>
                <c:pt idx="12">
                  <c:v>28 DAA</c:v>
                </c:pt>
              </c:strCache>
            </c:strRef>
          </c:cat>
          <c:val>
            <c:numRef>
              <c:f>Sheet1!$B$2:$B$14</c:f>
              <c:numCache>
                <c:formatCode>General</c:formatCode>
                <c:ptCount val="13"/>
                <c:pt idx="0">
                  <c:v>15.2</c:v>
                </c:pt>
                <c:pt idx="1">
                  <c:v>6.9</c:v>
                </c:pt>
                <c:pt idx="2">
                  <c:v>8.1</c:v>
                </c:pt>
                <c:pt idx="3">
                  <c:v>8.6</c:v>
                </c:pt>
                <c:pt idx="4">
                  <c:v>9.4</c:v>
                </c:pt>
                <c:pt idx="5">
                  <c:v>16.8</c:v>
                </c:pt>
                <c:pt idx="6">
                  <c:v>15.6</c:v>
                </c:pt>
                <c:pt idx="7">
                  <c:v>14</c:v>
                </c:pt>
                <c:pt idx="8">
                  <c:v>15.7</c:v>
                </c:pt>
                <c:pt idx="9">
                  <c:v>13.1</c:v>
                </c:pt>
                <c:pt idx="10">
                  <c:v>16.100000000000001</c:v>
                </c:pt>
                <c:pt idx="11">
                  <c:v>24.3</c:v>
                </c:pt>
                <c:pt idx="12">
                  <c:v>16.100000000000001</c:v>
                </c:pt>
              </c:numCache>
            </c:numRef>
          </c:val>
          <c:extLst>
            <c:ext xmlns:c16="http://schemas.microsoft.com/office/drawing/2014/chart" uri="{C3380CC4-5D6E-409C-BE32-E72D297353CC}">
              <c16:uniqueId val="{00000000-F8D1-4A69-9FB2-8ED81F3314D8}"/>
            </c:ext>
          </c:extLst>
        </c:ser>
        <c:ser>
          <c:idx val="1"/>
          <c:order val="1"/>
          <c:tx>
            <c:strRef>
              <c:f>Sheet1!$C$1</c:f>
              <c:strCache>
                <c:ptCount val="1"/>
                <c:pt idx="0">
                  <c:v>Control</c:v>
                </c:pt>
              </c:strCache>
            </c:strRef>
          </c:tx>
          <c:spPr>
            <a:solidFill>
              <a:schemeClr val="accent2"/>
            </a:solidFill>
            <a:ln>
              <a:noFill/>
            </a:ln>
            <a:effectLst/>
            <a:sp3d/>
          </c:spPr>
          <c:invertIfNegative val="0"/>
          <c:cat>
            <c:strRef>
              <c:f>Sheet1!$A$2:$A$14</c:f>
              <c:strCache>
                <c:ptCount val="13"/>
                <c:pt idx="0">
                  <c:v>Pre-Sample</c:v>
                </c:pt>
                <c:pt idx="1">
                  <c:v>48 Hrs</c:v>
                </c:pt>
                <c:pt idx="2">
                  <c:v>72 Hrs</c:v>
                </c:pt>
                <c:pt idx="3">
                  <c:v>7 DAA</c:v>
                </c:pt>
                <c:pt idx="4">
                  <c:v>14 DAA</c:v>
                </c:pt>
                <c:pt idx="5">
                  <c:v>21 DAA</c:v>
                </c:pt>
                <c:pt idx="6">
                  <c:v>28 DAA</c:v>
                </c:pt>
                <c:pt idx="7">
                  <c:v>35 DAA</c:v>
                </c:pt>
                <c:pt idx="8">
                  <c:v>42 DAA</c:v>
                </c:pt>
                <c:pt idx="9">
                  <c:v>7 DAA</c:v>
                </c:pt>
                <c:pt idx="10">
                  <c:v>14 DAA</c:v>
                </c:pt>
                <c:pt idx="11">
                  <c:v>21 DAA</c:v>
                </c:pt>
                <c:pt idx="12">
                  <c:v>28 DAA</c:v>
                </c:pt>
              </c:strCache>
            </c:strRef>
          </c:cat>
          <c:val>
            <c:numRef>
              <c:f>Sheet1!$C$2:$C$14</c:f>
              <c:numCache>
                <c:formatCode>General</c:formatCode>
                <c:ptCount val="13"/>
                <c:pt idx="0">
                  <c:v>15.2</c:v>
                </c:pt>
                <c:pt idx="1">
                  <c:v>7.4</c:v>
                </c:pt>
                <c:pt idx="2">
                  <c:v>10</c:v>
                </c:pt>
                <c:pt idx="3">
                  <c:v>11.9</c:v>
                </c:pt>
                <c:pt idx="4">
                  <c:v>12.4</c:v>
                </c:pt>
                <c:pt idx="5">
                  <c:v>19.399999999999999</c:v>
                </c:pt>
                <c:pt idx="6">
                  <c:v>17.399999999999999</c:v>
                </c:pt>
                <c:pt idx="7">
                  <c:v>14.8</c:v>
                </c:pt>
                <c:pt idx="8">
                  <c:v>15.8</c:v>
                </c:pt>
                <c:pt idx="9">
                  <c:v>15.1</c:v>
                </c:pt>
                <c:pt idx="10">
                  <c:v>19</c:v>
                </c:pt>
                <c:pt idx="11">
                  <c:v>25.6</c:v>
                </c:pt>
                <c:pt idx="12">
                  <c:v>17.100000000000001</c:v>
                </c:pt>
              </c:numCache>
            </c:numRef>
          </c:val>
          <c:extLst>
            <c:ext xmlns:c16="http://schemas.microsoft.com/office/drawing/2014/chart" uri="{C3380CC4-5D6E-409C-BE32-E72D297353CC}">
              <c16:uniqueId val="{00000001-F8D1-4A69-9FB2-8ED81F3314D8}"/>
            </c:ext>
          </c:extLst>
        </c:ser>
        <c:dLbls>
          <c:showLegendKey val="0"/>
          <c:showVal val="0"/>
          <c:showCatName val="0"/>
          <c:showSerName val="0"/>
          <c:showPercent val="0"/>
          <c:showBubbleSize val="0"/>
        </c:dLbls>
        <c:gapWidth val="150"/>
        <c:shape val="box"/>
        <c:axId val="941502848"/>
        <c:axId val="585981272"/>
        <c:axId val="0"/>
      </c:bar3DChart>
      <c:catAx>
        <c:axId val="9415028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585981272"/>
        <c:crosses val="autoZero"/>
        <c:auto val="1"/>
        <c:lblAlgn val="ctr"/>
        <c:lblOffset val="100"/>
        <c:noMultiLvlLbl val="0"/>
      </c:catAx>
      <c:valAx>
        <c:axId val="585981272"/>
        <c:scaling>
          <c:orientation val="minMax"/>
        </c:scaling>
        <c:delete val="0"/>
        <c:axPos val="l"/>
        <c:majorGridlines>
          <c:spPr>
            <a:ln w="9525" cap="flat" cmpd="sng" algn="ctr">
              <a:solidFill>
                <a:schemeClr val="bg2">
                  <a:lumMod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9415028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lumMod val="50000"/>
            </a:schemeClr>
          </a:solidFill>
        </a:ln>
        <a:effectLst/>
        <a:sp3d>
          <a:contourClr>
            <a:schemeClr val="tx1">
              <a:lumMod val="50000"/>
            </a:schemeClr>
          </a:contourClr>
        </a:sp3d>
      </c:spPr>
    </c:floor>
    <c:sideWall>
      <c:thickness val="0"/>
      <c:spPr>
        <a:noFill/>
        <a:ln>
          <a:solidFill>
            <a:schemeClr val="tx1">
              <a:lumMod val="50000"/>
            </a:schemeClr>
          </a:solidFill>
        </a:ln>
        <a:effectLst/>
        <a:sp3d>
          <a:contourClr>
            <a:schemeClr val="tx1">
              <a:lumMod val="50000"/>
            </a:schemeClr>
          </a:contourClr>
        </a:sp3d>
      </c:spPr>
    </c:sideWall>
    <c:backWall>
      <c:thickness val="0"/>
      <c:spPr>
        <a:noFill/>
        <a:ln>
          <a:solidFill>
            <a:schemeClr val="tx1">
              <a:lumMod val="50000"/>
            </a:schemeClr>
          </a:solidFill>
        </a:ln>
        <a:effectLst/>
        <a:sp3d>
          <a:contourClr>
            <a:schemeClr val="tx1">
              <a:lumMod val="50000"/>
            </a:schemeClr>
          </a:contourClr>
        </a:sp3d>
      </c:spPr>
    </c:backWall>
    <c:plotArea>
      <c:layout/>
      <c:bar3DChart>
        <c:barDir val="col"/>
        <c:grouping val="clustered"/>
        <c:varyColors val="0"/>
        <c:ser>
          <c:idx val="0"/>
          <c:order val="0"/>
          <c:tx>
            <c:strRef>
              <c:f>Sheet1!$B$1</c:f>
              <c:strCache>
                <c:ptCount val="1"/>
                <c:pt idx="0">
                  <c:v>Vapor Gard</c:v>
                </c:pt>
              </c:strCache>
            </c:strRef>
          </c:tx>
          <c:spPr>
            <a:solidFill>
              <a:schemeClr val="accent1"/>
            </a:solidFill>
            <a:ln>
              <a:noFill/>
            </a:ln>
            <a:effectLst/>
            <a:sp3d/>
          </c:spPr>
          <c:invertIfNegative val="0"/>
          <c:cat>
            <c:strRef>
              <c:f>Sheet1!$A$2:$A$7</c:f>
              <c:strCache>
                <c:ptCount val="6"/>
                <c:pt idx="0">
                  <c:v>7 DAA</c:v>
                </c:pt>
                <c:pt idx="1">
                  <c:v>14 DAA</c:v>
                </c:pt>
                <c:pt idx="2">
                  <c:v>21 DAA</c:v>
                </c:pt>
                <c:pt idx="3">
                  <c:v>7 DAA</c:v>
                </c:pt>
                <c:pt idx="4">
                  <c:v>14 DAA</c:v>
                </c:pt>
                <c:pt idx="5">
                  <c:v>21 DAA</c:v>
                </c:pt>
              </c:strCache>
            </c:strRef>
          </c:cat>
          <c:val>
            <c:numRef>
              <c:f>Sheet1!$B$2:$B$7</c:f>
              <c:numCache>
                <c:formatCode>General</c:formatCode>
                <c:ptCount val="6"/>
                <c:pt idx="0">
                  <c:v>47.8</c:v>
                </c:pt>
                <c:pt idx="1">
                  <c:v>49.6</c:v>
                </c:pt>
                <c:pt idx="2">
                  <c:v>48.6</c:v>
                </c:pt>
                <c:pt idx="3">
                  <c:v>48.2</c:v>
                </c:pt>
                <c:pt idx="4">
                  <c:v>50.4</c:v>
                </c:pt>
                <c:pt idx="5">
                  <c:v>53.8</c:v>
                </c:pt>
              </c:numCache>
            </c:numRef>
          </c:val>
          <c:extLst>
            <c:ext xmlns:c16="http://schemas.microsoft.com/office/drawing/2014/chart" uri="{C3380CC4-5D6E-409C-BE32-E72D297353CC}">
              <c16:uniqueId val="{00000000-FDB4-4EFC-AF4A-BF726893DD40}"/>
            </c:ext>
          </c:extLst>
        </c:ser>
        <c:ser>
          <c:idx val="1"/>
          <c:order val="1"/>
          <c:tx>
            <c:strRef>
              <c:f>Sheet1!$C$1</c:f>
              <c:strCache>
                <c:ptCount val="1"/>
                <c:pt idx="0">
                  <c:v>Control</c:v>
                </c:pt>
              </c:strCache>
            </c:strRef>
          </c:tx>
          <c:spPr>
            <a:solidFill>
              <a:schemeClr val="accent2"/>
            </a:solidFill>
            <a:ln>
              <a:noFill/>
            </a:ln>
            <a:effectLst/>
            <a:sp3d/>
          </c:spPr>
          <c:invertIfNegative val="0"/>
          <c:cat>
            <c:strRef>
              <c:f>Sheet1!$A$2:$A$7</c:f>
              <c:strCache>
                <c:ptCount val="6"/>
                <c:pt idx="0">
                  <c:v>7 DAA</c:v>
                </c:pt>
                <c:pt idx="1">
                  <c:v>14 DAA</c:v>
                </c:pt>
                <c:pt idx="2">
                  <c:v>21 DAA</c:v>
                </c:pt>
                <c:pt idx="3">
                  <c:v>7 DAA</c:v>
                </c:pt>
                <c:pt idx="4">
                  <c:v>14 DAA</c:v>
                </c:pt>
                <c:pt idx="5">
                  <c:v>21 DAA</c:v>
                </c:pt>
              </c:strCache>
            </c:strRef>
          </c:cat>
          <c:val>
            <c:numRef>
              <c:f>Sheet1!$C$2:$C$7</c:f>
              <c:numCache>
                <c:formatCode>General</c:formatCode>
                <c:ptCount val="6"/>
                <c:pt idx="0">
                  <c:v>42.7</c:v>
                </c:pt>
                <c:pt idx="1">
                  <c:v>47.7</c:v>
                </c:pt>
                <c:pt idx="2">
                  <c:v>47.1</c:v>
                </c:pt>
                <c:pt idx="3">
                  <c:v>46.7</c:v>
                </c:pt>
                <c:pt idx="4">
                  <c:v>49.3</c:v>
                </c:pt>
                <c:pt idx="5">
                  <c:v>50.3</c:v>
                </c:pt>
              </c:numCache>
            </c:numRef>
          </c:val>
          <c:extLst>
            <c:ext xmlns:c16="http://schemas.microsoft.com/office/drawing/2014/chart" uri="{C3380CC4-5D6E-409C-BE32-E72D297353CC}">
              <c16:uniqueId val="{00000001-FDB4-4EFC-AF4A-BF726893DD40}"/>
            </c:ext>
          </c:extLst>
        </c:ser>
        <c:dLbls>
          <c:showLegendKey val="0"/>
          <c:showVal val="0"/>
          <c:showCatName val="0"/>
          <c:showSerName val="0"/>
          <c:showPercent val="0"/>
          <c:showBubbleSize val="0"/>
        </c:dLbls>
        <c:gapWidth val="150"/>
        <c:shape val="box"/>
        <c:axId val="604608568"/>
        <c:axId val="604607256"/>
        <c:axId val="0"/>
      </c:bar3DChart>
      <c:catAx>
        <c:axId val="604608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604607256"/>
        <c:crosses val="autoZero"/>
        <c:auto val="1"/>
        <c:lblAlgn val="ctr"/>
        <c:lblOffset val="100"/>
        <c:noMultiLvlLbl val="0"/>
      </c:catAx>
      <c:valAx>
        <c:axId val="604607256"/>
        <c:scaling>
          <c:orientation val="minMax"/>
          <c:min val="0"/>
        </c:scaling>
        <c:delete val="0"/>
        <c:axPos val="l"/>
        <c:majorGridlines>
          <c:spPr>
            <a:ln w="9525" cap="flat" cmpd="sng" algn="ctr">
              <a:solidFill>
                <a:schemeClr val="tx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604608568"/>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bg2">
              <a:lumMod val="10000"/>
            </a:schemeClr>
          </a:solidFill>
        </a:ln>
        <a:effectLst/>
        <a:sp3d>
          <a:contourClr>
            <a:schemeClr val="bg2">
              <a:lumMod val="10000"/>
            </a:schemeClr>
          </a:contourClr>
        </a:sp3d>
      </c:spPr>
    </c:floor>
    <c:sideWall>
      <c:thickness val="0"/>
      <c:spPr>
        <a:noFill/>
        <a:ln>
          <a:solidFill>
            <a:schemeClr val="bg2">
              <a:lumMod val="10000"/>
            </a:schemeClr>
          </a:solidFill>
        </a:ln>
        <a:effectLst/>
        <a:sp3d>
          <a:contourClr>
            <a:schemeClr val="bg2">
              <a:lumMod val="10000"/>
            </a:schemeClr>
          </a:contourClr>
        </a:sp3d>
      </c:spPr>
    </c:sideWall>
    <c:backWall>
      <c:thickness val="0"/>
      <c:spPr>
        <a:noFill/>
        <a:ln>
          <a:solidFill>
            <a:schemeClr val="bg2">
              <a:lumMod val="10000"/>
            </a:schemeClr>
          </a:solidFill>
        </a:ln>
        <a:effectLst/>
        <a:sp3d>
          <a:contourClr>
            <a:schemeClr val="bg2">
              <a:lumMod val="10000"/>
            </a:schemeClr>
          </a:contourClr>
        </a:sp3d>
      </c:spPr>
    </c:backWall>
    <c:plotArea>
      <c:layout/>
      <c:bar3DChart>
        <c:barDir val="col"/>
        <c:grouping val="clustered"/>
        <c:varyColors val="0"/>
        <c:ser>
          <c:idx val="0"/>
          <c:order val="0"/>
          <c:tx>
            <c:strRef>
              <c:f>Sheet1!$B$1</c:f>
              <c:strCache>
                <c:ptCount val="1"/>
                <c:pt idx="0">
                  <c:v>Vapor Gard</c:v>
                </c:pt>
              </c:strCache>
            </c:strRef>
          </c:tx>
          <c:spPr>
            <a:solidFill>
              <a:schemeClr val="accent1"/>
            </a:solidFill>
            <a:ln>
              <a:noFill/>
            </a:ln>
            <a:effectLst/>
            <a:sp3d/>
          </c:spPr>
          <c:invertIfNegative val="0"/>
          <c:cat>
            <c:strRef>
              <c:f>Sheet1!$A$2:$A$17</c:f>
              <c:strCache>
                <c:ptCount val="16"/>
                <c:pt idx="0">
                  <c:v>Pre-Sample</c:v>
                </c:pt>
                <c:pt idx="1">
                  <c:v>48 Hrs</c:v>
                </c:pt>
                <c:pt idx="2">
                  <c:v>72 Hrs</c:v>
                </c:pt>
                <c:pt idx="3">
                  <c:v>7 DAA</c:v>
                </c:pt>
                <c:pt idx="4">
                  <c:v>14 DAA</c:v>
                </c:pt>
                <c:pt idx="5">
                  <c:v>21 DAA</c:v>
                </c:pt>
                <c:pt idx="6">
                  <c:v>28 DAA</c:v>
                </c:pt>
                <c:pt idx="7">
                  <c:v>8 DAA</c:v>
                </c:pt>
                <c:pt idx="8">
                  <c:v>14 DAA</c:v>
                </c:pt>
                <c:pt idx="9">
                  <c:v>21 DAA</c:v>
                </c:pt>
                <c:pt idx="10">
                  <c:v>28 DAA</c:v>
                </c:pt>
                <c:pt idx="11">
                  <c:v>7 DAA</c:v>
                </c:pt>
                <c:pt idx="12">
                  <c:v>14 DAA</c:v>
                </c:pt>
                <c:pt idx="13">
                  <c:v>21 DAA</c:v>
                </c:pt>
                <c:pt idx="14">
                  <c:v>28 DAA</c:v>
                </c:pt>
                <c:pt idx="15">
                  <c:v>34 DAA</c:v>
                </c:pt>
              </c:strCache>
            </c:strRef>
          </c:cat>
          <c:val>
            <c:numRef>
              <c:f>Sheet1!$B$2:$B$17</c:f>
              <c:numCache>
                <c:formatCode>General</c:formatCode>
                <c:ptCount val="16"/>
                <c:pt idx="0">
                  <c:v>7.6</c:v>
                </c:pt>
                <c:pt idx="1">
                  <c:v>7.6</c:v>
                </c:pt>
                <c:pt idx="2">
                  <c:v>7.4</c:v>
                </c:pt>
                <c:pt idx="3">
                  <c:v>7.4</c:v>
                </c:pt>
                <c:pt idx="4">
                  <c:v>9.3000000000000007</c:v>
                </c:pt>
                <c:pt idx="5">
                  <c:v>10.4</c:v>
                </c:pt>
                <c:pt idx="6">
                  <c:v>7.2</c:v>
                </c:pt>
                <c:pt idx="7">
                  <c:v>10.6</c:v>
                </c:pt>
                <c:pt idx="8">
                  <c:v>11.8</c:v>
                </c:pt>
                <c:pt idx="9">
                  <c:v>11</c:v>
                </c:pt>
                <c:pt idx="10">
                  <c:v>12.8</c:v>
                </c:pt>
                <c:pt idx="11">
                  <c:v>11.6</c:v>
                </c:pt>
                <c:pt idx="12">
                  <c:v>11.4</c:v>
                </c:pt>
                <c:pt idx="13">
                  <c:v>11.2</c:v>
                </c:pt>
                <c:pt idx="14">
                  <c:v>13.2</c:v>
                </c:pt>
                <c:pt idx="15">
                  <c:v>9.9</c:v>
                </c:pt>
              </c:numCache>
            </c:numRef>
          </c:val>
          <c:extLst>
            <c:ext xmlns:c16="http://schemas.microsoft.com/office/drawing/2014/chart" uri="{C3380CC4-5D6E-409C-BE32-E72D297353CC}">
              <c16:uniqueId val="{00000000-F8D1-4A69-9FB2-8ED81F3314D8}"/>
            </c:ext>
          </c:extLst>
        </c:ser>
        <c:ser>
          <c:idx val="1"/>
          <c:order val="1"/>
          <c:tx>
            <c:strRef>
              <c:f>Sheet1!$C$1</c:f>
              <c:strCache>
                <c:ptCount val="1"/>
                <c:pt idx="0">
                  <c:v>Control</c:v>
                </c:pt>
              </c:strCache>
            </c:strRef>
          </c:tx>
          <c:spPr>
            <a:solidFill>
              <a:schemeClr val="accent2"/>
            </a:solidFill>
            <a:ln>
              <a:noFill/>
            </a:ln>
            <a:effectLst/>
            <a:sp3d/>
          </c:spPr>
          <c:invertIfNegative val="0"/>
          <c:cat>
            <c:strRef>
              <c:f>Sheet1!$A$2:$A$17</c:f>
              <c:strCache>
                <c:ptCount val="16"/>
                <c:pt idx="0">
                  <c:v>Pre-Sample</c:v>
                </c:pt>
                <c:pt idx="1">
                  <c:v>48 Hrs</c:v>
                </c:pt>
                <c:pt idx="2">
                  <c:v>72 Hrs</c:v>
                </c:pt>
                <c:pt idx="3">
                  <c:v>7 DAA</c:v>
                </c:pt>
                <c:pt idx="4">
                  <c:v>14 DAA</c:v>
                </c:pt>
                <c:pt idx="5">
                  <c:v>21 DAA</c:v>
                </c:pt>
                <c:pt idx="6">
                  <c:v>28 DAA</c:v>
                </c:pt>
                <c:pt idx="7">
                  <c:v>8 DAA</c:v>
                </c:pt>
                <c:pt idx="8">
                  <c:v>14 DAA</c:v>
                </c:pt>
                <c:pt idx="9">
                  <c:v>21 DAA</c:v>
                </c:pt>
                <c:pt idx="10">
                  <c:v>28 DAA</c:v>
                </c:pt>
                <c:pt idx="11">
                  <c:v>7 DAA</c:v>
                </c:pt>
                <c:pt idx="12">
                  <c:v>14 DAA</c:v>
                </c:pt>
                <c:pt idx="13">
                  <c:v>21 DAA</c:v>
                </c:pt>
                <c:pt idx="14">
                  <c:v>28 DAA</c:v>
                </c:pt>
                <c:pt idx="15">
                  <c:v>34 DAA</c:v>
                </c:pt>
              </c:strCache>
            </c:strRef>
          </c:cat>
          <c:val>
            <c:numRef>
              <c:f>Sheet1!$C$2:$C$17</c:f>
              <c:numCache>
                <c:formatCode>General</c:formatCode>
                <c:ptCount val="16"/>
                <c:pt idx="0">
                  <c:v>5.9</c:v>
                </c:pt>
                <c:pt idx="1">
                  <c:v>9.5</c:v>
                </c:pt>
                <c:pt idx="2">
                  <c:v>7.8</c:v>
                </c:pt>
                <c:pt idx="3">
                  <c:v>8.6</c:v>
                </c:pt>
                <c:pt idx="4">
                  <c:v>9.8000000000000007</c:v>
                </c:pt>
                <c:pt idx="5">
                  <c:v>12.1</c:v>
                </c:pt>
                <c:pt idx="6">
                  <c:v>9.8000000000000007</c:v>
                </c:pt>
                <c:pt idx="7">
                  <c:v>11.3</c:v>
                </c:pt>
                <c:pt idx="8">
                  <c:v>12.5</c:v>
                </c:pt>
                <c:pt idx="9">
                  <c:v>11.1</c:v>
                </c:pt>
                <c:pt idx="10">
                  <c:v>14.3</c:v>
                </c:pt>
                <c:pt idx="11">
                  <c:v>13.3</c:v>
                </c:pt>
                <c:pt idx="12">
                  <c:v>15.3</c:v>
                </c:pt>
                <c:pt idx="13">
                  <c:v>15.2</c:v>
                </c:pt>
                <c:pt idx="14">
                  <c:v>13.6</c:v>
                </c:pt>
                <c:pt idx="15">
                  <c:v>9.8000000000000007</c:v>
                </c:pt>
              </c:numCache>
            </c:numRef>
          </c:val>
          <c:extLst>
            <c:ext xmlns:c16="http://schemas.microsoft.com/office/drawing/2014/chart" uri="{C3380CC4-5D6E-409C-BE32-E72D297353CC}">
              <c16:uniqueId val="{00000001-F8D1-4A69-9FB2-8ED81F3314D8}"/>
            </c:ext>
          </c:extLst>
        </c:ser>
        <c:dLbls>
          <c:showLegendKey val="0"/>
          <c:showVal val="0"/>
          <c:showCatName val="0"/>
          <c:showSerName val="0"/>
          <c:showPercent val="0"/>
          <c:showBubbleSize val="0"/>
        </c:dLbls>
        <c:gapWidth val="150"/>
        <c:shape val="box"/>
        <c:axId val="941502848"/>
        <c:axId val="585981272"/>
        <c:axId val="0"/>
      </c:bar3DChart>
      <c:catAx>
        <c:axId val="9415028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585981272"/>
        <c:crosses val="autoZero"/>
        <c:auto val="1"/>
        <c:lblAlgn val="ctr"/>
        <c:lblOffset val="100"/>
        <c:noMultiLvlLbl val="0"/>
      </c:catAx>
      <c:valAx>
        <c:axId val="585981272"/>
        <c:scaling>
          <c:orientation val="minMax"/>
        </c:scaling>
        <c:delete val="0"/>
        <c:axPos val="l"/>
        <c:majorGridlines>
          <c:spPr>
            <a:ln w="9525" cap="flat" cmpd="sng" algn="ctr">
              <a:solidFill>
                <a:schemeClr val="bg2">
                  <a:lumMod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9415028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solidFill>
            <a:schemeClr val="tx1">
              <a:lumMod val="50000"/>
            </a:schemeClr>
          </a:solidFill>
        </a:ln>
        <a:effectLst/>
        <a:sp3d>
          <a:contourClr>
            <a:schemeClr val="tx1">
              <a:lumMod val="50000"/>
            </a:schemeClr>
          </a:contourClr>
        </a:sp3d>
      </c:spPr>
    </c:floor>
    <c:sideWall>
      <c:thickness val="0"/>
      <c:spPr>
        <a:noFill/>
        <a:ln>
          <a:solidFill>
            <a:schemeClr val="tx1">
              <a:lumMod val="50000"/>
            </a:schemeClr>
          </a:solidFill>
        </a:ln>
        <a:effectLst/>
        <a:sp3d>
          <a:contourClr>
            <a:schemeClr val="tx1">
              <a:lumMod val="50000"/>
            </a:schemeClr>
          </a:contourClr>
        </a:sp3d>
      </c:spPr>
    </c:sideWall>
    <c:backWall>
      <c:thickness val="0"/>
      <c:spPr>
        <a:noFill/>
        <a:ln>
          <a:solidFill>
            <a:schemeClr val="tx1">
              <a:lumMod val="50000"/>
            </a:schemeClr>
          </a:solidFill>
        </a:ln>
        <a:effectLst/>
        <a:sp3d>
          <a:contourClr>
            <a:schemeClr val="tx1">
              <a:lumMod val="50000"/>
            </a:schemeClr>
          </a:contourClr>
        </a:sp3d>
      </c:spPr>
    </c:backWall>
    <c:plotArea>
      <c:layout/>
      <c:bar3DChart>
        <c:barDir val="col"/>
        <c:grouping val="clustered"/>
        <c:varyColors val="0"/>
        <c:ser>
          <c:idx val="0"/>
          <c:order val="0"/>
          <c:tx>
            <c:strRef>
              <c:f>Sheet1!$B$1</c:f>
              <c:strCache>
                <c:ptCount val="1"/>
                <c:pt idx="0">
                  <c:v>Vapor Gard</c:v>
                </c:pt>
              </c:strCache>
            </c:strRef>
          </c:tx>
          <c:spPr>
            <a:solidFill>
              <a:schemeClr val="accent1"/>
            </a:solidFill>
            <a:ln>
              <a:noFill/>
            </a:ln>
            <a:effectLst/>
            <a:sp3d/>
          </c:spPr>
          <c:invertIfNegative val="0"/>
          <c:cat>
            <c:strRef>
              <c:f>Sheet1!$A$2:$A$9</c:f>
              <c:strCache>
                <c:ptCount val="8"/>
                <c:pt idx="0">
                  <c:v>7 DAA</c:v>
                </c:pt>
                <c:pt idx="1">
                  <c:v>21 DAA</c:v>
                </c:pt>
                <c:pt idx="2">
                  <c:v>8 DAA</c:v>
                </c:pt>
                <c:pt idx="3">
                  <c:v>14 DAA</c:v>
                </c:pt>
                <c:pt idx="4">
                  <c:v>21 DAA</c:v>
                </c:pt>
                <c:pt idx="5">
                  <c:v>7 DAA</c:v>
                </c:pt>
                <c:pt idx="6">
                  <c:v>14 DAA</c:v>
                </c:pt>
                <c:pt idx="7">
                  <c:v>21 DAA</c:v>
                </c:pt>
              </c:strCache>
            </c:strRef>
          </c:cat>
          <c:val>
            <c:numRef>
              <c:f>Sheet1!$B$2:$B$9</c:f>
              <c:numCache>
                <c:formatCode>General</c:formatCode>
                <c:ptCount val="8"/>
                <c:pt idx="0">
                  <c:v>55.5</c:v>
                </c:pt>
                <c:pt idx="1">
                  <c:v>67</c:v>
                </c:pt>
                <c:pt idx="2">
                  <c:v>74.099999999999994</c:v>
                </c:pt>
                <c:pt idx="3">
                  <c:v>77.900000000000006</c:v>
                </c:pt>
                <c:pt idx="4">
                  <c:v>73.7</c:v>
                </c:pt>
                <c:pt idx="5">
                  <c:v>83.8</c:v>
                </c:pt>
                <c:pt idx="6">
                  <c:v>79.099999999999994</c:v>
                </c:pt>
                <c:pt idx="7">
                  <c:v>78.8</c:v>
                </c:pt>
              </c:numCache>
            </c:numRef>
          </c:val>
          <c:extLst>
            <c:ext xmlns:c16="http://schemas.microsoft.com/office/drawing/2014/chart" uri="{C3380CC4-5D6E-409C-BE32-E72D297353CC}">
              <c16:uniqueId val="{00000000-FDB4-4EFC-AF4A-BF726893DD40}"/>
            </c:ext>
          </c:extLst>
        </c:ser>
        <c:ser>
          <c:idx val="1"/>
          <c:order val="1"/>
          <c:tx>
            <c:strRef>
              <c:f>Sheet1!$C$1</c:f>
              <c:strCache>
                <c:ptCount val="1"/>
                <c:pt idx="0">
                  <c:v>Control</c:v>
                </c:pt>
              </c:strCache>
            </c:strRef>
          </c:tx>
          <c:spPr>
            <a:solidFill>
              <a:schemeClr val="accent2"/>
            </a:solidFill>
            <a:ln>
              <a:noFill/>
            </a:ln>
            <a:effectLst/>
            <a:sp3d/>
          </c:spPr>
          <c:invertIfNegative val="0"/>
          <c:cat>
            <c:strRef>
              <c:f>Sheet1!$A$2:$A$9</c:f>
              <c:strCache>
                <c:ptCount val="8"/>
                <c:pt idx="0">
                  <c:v>7 DAA</c:v>
                </c:pt>
                <c:pt idx="1">
                  <c:v>21 DAA</c:v>
                </c:pt>
                <c:pt idx="2">
                  <c:v>8 DAA</c:v>
                </c:pt>
                <c:pt idx="3">
                  <c:v>14 DAA</c:v>
                </c:pt>
                <c:pt idx="4">
                  <c:v>21 DAA</c:v>
                </c:pt>
                <c:pt idx="5">
                  <c:v>7 DAA</c:v>
                </c:pt>
                <c:pt idx="6">
                  <c:v>14 DAA</c:v>
                </c:pt>
                <c:pt idx="7">
                  <c:v>21 DAA</c:v>
                </c:pt>
              </c:strCache>
            </c:strRef>
          </c:cat>
          <c:val>
            <c:numRef>
              <c:f>Sheet1!$C$2:$C$9</c:f>
              <c:numCache>
                <c:formatCode>General</c:formatCode>
                <c:ptCount val="8"/>
                <c:pt idx="0">
                  <c:v>43.3</c:v>
                </c:pt>
                <c:pt idx="1">
                  <c:v>64.099999999999994</c:v>
                </c:pt>
                <c:pt idx="2">
                  <c:v>69.400000000000006</c:v>
                </c:pt>
                <c:pt idx="3">
                  <c:v>66.7</c:v>
                </c:pt>
                <c:pt idx="4">
                  <c:v>70</c:v>
                </c:pt>
                <c:pt idx="5">
                  <c:v>75.900000000000006</c:v>
                </c:pt>
                <c:pt idx="6">
                  <c:v>74.5</c:v>
                </c:pt>
                <c:pt idx="7">
                  <c:v>75.900000000000006</c:v>
                </c:pt>
              </c:numCache>
            </c:numRef>
          </c:val>
          <c:extLst>
            <c:ext xmlns:c16="http://schemas.microsoft.com/office/drawing/2014/chart" uri="{C3380CC4-5D6E-409C-BE32-E72D297353CC}">
              <c16:uniqueId val="{00000001-FDB4-4EFC-AF4A-BF726893DD40}"/>
            </c:ext>
          </c:extLst>
        </c:ser>
        <c:dLbls>
          <c:showLegendKey val="0"/>
          <c:showVal val="0"/>
          <c:showCatName val="0"/>
          <c:showSerName val="0"/>
          <c:showPercent val="0"/>
          <c:showBubbleSize val="0"/>
        </c:dLbls>
        <c:gapWidth val="150"/>
        <c:shape val="box"/>
        <c:axId val="604608568"/>
        <c:axId val="604607256"/>
        <c:axId val="0"/>
      </c:bar3DChart>
      <c:catAx>
        <c:axId val="604608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604607256"/>
        <c:crosses val="autoZero"/>
        <c:auto val="1"/>
        <c:lblAlgn val="ctr"/>
        <c:lblOffset val="100"/>
        <c:noMultiLvlLbl val="0"/>
      </c:catAx>
      <c:valAx>
        <c:axId val="604607256"/>
        <c:scaling>
          <c:orientation val="minMax"/>
        </c:scaling>
        <c:delete val="0"/>
        <c:axPos val="l"/>
        <c:majorGridlines>
          <c:spPr>
            <a:ln w="9525" cap="flat" cmpd="sng" algn="ctr">
              <a:solidFill>
                <a:schemeClr val="tx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lumMod val="50000"/>
                  </a:schemeClr>
                </a:solidFill>
                <a:latin typeface="+mn-lt"/>
                <a:ea typeface="+mn-ea"/>
                <a:cs typeface="+mn-cs"/>
              </a:defRPr>
            </a:pPr>
            <a:endParaRPr lang="en-US"/>
          </a:p>
        </c:txPr>
        <c:crossAx val="604608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lumMod val="10000"/>
                  </a:schemeClr>
                </a:solidFill>
                <a:latin typeface="+mn-lt"/>
                <a:ea typeface="+mn-ea"/>
                <a:cs typeface="+mn-cs"/>
              </a:defRPr>
            </a:pPr>
            <a:r>
              <a:rPr lang="en-US" sz="2400"/>
              <a:t>Almond Yield</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2">
                  <a:lumMod val="10000"/>
                </a:schemeClr>
              </a:solidFill>
              <a:latin typeface="+mn-lt"/>
              <a:ea typeface="+mn-ea"/>
              <a:cs typeface="+mn-cs"/>
            </a:defRPr>
          </a:pPr>
          <a:endParaRPr lang="en-US"/>
        </a:p>
      </c:txPr>
    </c:title>
    <c:autoTitleDeleted val="0"/>
    <c:plotArea>
      <c:layout>
        <c:manualLayout>
          <c:layoutTarget val="inner"/>
          <c:xMode val="edge"/>
          <c:yMode val="edge"/>
          <c:x val="0.15116349972344476"/>
          <c:y val="0.11753756533010934"/>
          <c:w val="0.82869849221529768"/>
          <c:h val="0.7092191504620724"/>
        </c:manualLayout>
      </c:layout>
      <c:barChart>
        <c:barDir val="col"/>
        <c:grouping val="clustered"/>
        <c:varyColors val="0"/>
        <c:ser>
          <c:idx val="0"/>
          <c:order val="0"/>
          <c:tx>
            <c:strRef>
              <c:f>Sheet2!$BJ$97</c:f>
              <c:strCache>
                <c:ptCount val="1"/>
                <c:pt idx="0">
                  <c:v>Yield lbs/acre</c:v>
                </c:pt>
              </c:strCache>
            </c:strRef>
          </c:tx>
          <c:spPr>
            <a:solidFill>
              <a:schemeClr val="accent1"/>
            </a:solidFill>
            <a:ln>
              <a:noFill/>
            </a:ln>
            <a:effectLst/>
          </c:spPr>
          <c:invertIfNegative val="0"/>
          <c:dPt>
            <c:idx val="0"/>
            <c:invertIfNegative val="0"/>
            <c:bubble3D val="0"/>
            <c:spPr>
              <a:solidFill>
                <a:srgbClr val="FF9900"/>
              </a:solidFill>
              <a:ln>
                <a:noFill/>
              </a:ln>
              <a:effectLst/>
            </c:spPr>
            <c:extLst>
              <c:ext xmlns:c16="http://schemas.microsoft.com/office/drawing/2014/chart" uri="{C3380CC4-5D6E-409C-BE32-E72D297353CC}">
                <c16:uniqueId val="{00000001-8BEE-4468-B316-BA1BF862DC0D}"/>
              </c:ext>
            </c:extLst>
          </c:dPt>
          <c:dPt>
            <c:idx val="1"/>
            <c:invertIfNegative val="0"/>
            <c:bubble3D val="0"/>
            <c:spPr>
              <a:solidFill>
                <a:srgbClr val="009900"/>
              </a:solidFill>
              <a:ln>
                <a:noFill/>
              </a:ln>
              <a:effectLst/>
            </c:spPr>
            <c:extLst>
              <c:ext xmlns:c16="http://schemas.microsoft.com/office/drawing/2014/chart" uri="{C3380CC4-5D6E-409C-BE32-E72D297353CC}">
                <c16:uniqueId val="{00000003-8BEE-4468-B316-BA1BF862DC0D}"/>
              </c:ext>
            </c:extLst>
          </c:dPt>
          <c:dPt>
            <c:idx val="2"/>
            <c:invertIfNegative val="0"/>
            <c:bubble3D val="0"/>
            <c:spPr>
              <a:solidFill>
                <a:srgbClr val="FF9900"/>
              </a:solidFill>
              <a:ln>
                <a:noFill/>
              </a:ln>
              <a:effectLst/>
            </c:spPr>
            <c:extLst>
              <c:ext xmlns:c16="http://schemas.microsoft.com/office/drawing/2014/chart" uri="{C3380CC4-5D6E-409C-BE32-E72D297353CC}">
                <c16:uniqueId val="{00000005-8BEE-4468-B316-BA1BF862DC0D}"/>
              </c:ext>
            </c:extLst>
          </c:dPt>
          <c:dPt>
            <c:idx val="3"/>
            <c:invertIfNegative val="0"/>
            <c:bubble3D val="0"/>
            <c:spPr>
              <a:solidFill>
                <a:srgbClr val="009900"/>
              </a:solidFill>
              <a:ln>
                <a:noFill/>
              </a:ln>
              <a:effectLst/>
            </c:spPr>
            <c:extLst>
              <c:ext xmlns:c16="http://schemas.microsoft.com/office/drawing/2014/chart" uri="{C3380CC4-5D6E-409C-BE32-E72D297353CC}">
                <c16:uniqueId val="{00000007-8BEE-4468-B316-BA1BF862DC0D}"/>
              </c:ext>
            </c:extLst>
          </c:dPt>
          <c:cat>
            <c:strRef>
              <c:f>Sheet2!$BI$98:$BI$101</c:f>
              <c:strCache>
                <c:ptCount val="4"/>
                <c:pt idx="0">
                  <c:v>75C</c:v>
                </c:pt>
                <c:pt idx="1">
                  <c:v>75VG</c:v>
                </c:pt>
                <c:pt idx="2">
                  <c:v>100C</c:v>
                </c:pt>
                <c:pt idx="3">
                  <c:v>100VG</c:v>
                </c:pt>
              </c:strCache>
            </c:strRef>
          </c:cat>
          <c:val>
            <c:numRef>
              <c:f>Sheet2!$BJ$98:$BJ$101</c:f>
              <c:numCache>
                <c:formatCode>0.0</c:formatCode>
                <c:ptCount val="4"/>
                <c:pt idx="0">
                  <c:v>9186.1333333333332</c:v>
                </c:pt>
                <c:pt idx="1">
                  <c:v>9581.2333333333318</c:v>
                </c:pt>
                <c:pt idx="2">
                  <c:v>9581.2166666666653</c:v>
                </c:pt>
                <c:pt idx="3">
                  <c:v>9976.3000000000011</c:v>
                </c:pt>
              </c:numCache>
            </c:numRef>
          </c:val>
          <c:extLst>
            <c:ext xmlns:c16="http://schemas.microsoft.com/office/drawing/2014/chart" uri="{C3380CC4-5D6E-409C-BE32-E72D297353CC}">
              <c16:uniqueId val="{00000008-8BEE-4468-B316-BA1BF862DC0D}"/>
            </c:ext>
          </c:extLst>
        </c:ser>
        <c:dLbls>
          <c:showLegendKey val="0"/>
          <c:showVal val="0"/>
          <c:showCatName val="0"/>
          <c:showSerName val="0"/>
          <c:showPercent val="0"/>
          <c:showBubbleSize val="0"/>
        </c:dLbls>
        <c:gapWidth val="219"/>
        <c:overlap val="-27"/>
        <c:axId val="864127664"/>
        <c:axId val="864127992"/>
      </c:barChart>
      <c:catAx>
        <c:axId val="86412766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r>
                  <a:rPr lang="en-US"/>
                  <a:t>Treatment</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endParaRPr lang="en-US"/>
          </a:p>
        </c:txPr>
        <c:crossAx val="864127992"/>
        <c:crosses val="autoZero"/>
        <c:auto val="1"/>
        <c:lblAlgn val="ctr"/>
        <c:lblOffset val="100"/>
        <c:noMultiLvlLbl val="0"/>
      </c:catAx>
      <c:valAx>
        <c:axId val="864127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r>
                  <a:rPr lang="en-US"/>
                  <a:t>Yield, lbs/acre</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2">
                    <a:lumMod val="10000"/>
                  </a:schemeClr>
                </a:solidFill>
                <a:latin typeface="+mn-lt"/>
                <a:ea typeface="+mn-ea"/>
                <a:cs typeface="+mn-cs"/>
              </a:defRPr>
            </a:pPr>
            <a:endParaRPr lang="en-US"/>
          </a:p>
        </c:txPr>
        <c:crossAx val="864127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75000"/>
        </a:schemeClr>
      </a:solidFill>
    </a:ln>
    <a:effectLst/>
  </c:spPr>
  <c:txPr>
    <a:bodyPr/>
    <a:lstStyle/>
    <a:p>
      <a:pPr>
        <a:defRPr sz="1400" b="1">
          <a:solidFill>
            <a:schemeClr val="bg2">
              <a:lumMod val="10000"/>
            </a:schemeClr>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2">
                    <a:lumMod val="10000"/>
                  </a:schemeClr>
                </a:solidFill>
                <a:latin typeface="Calibri" panose="020F0502020204030204" pitchFamily="34" charset="0"/>
                <a:ea typeface="+mn-ea"/>
                <a:cs typeface="Calibri" panose="020F0502020204030204" pitchFamily="34" charset="0"/>
              </a:defRPr>
            </a:pPr>
            <a:r>
              <a:rPr lang="en-US" sz="1600" b="1">
                <a:solidFill>
                  <a:schemeClr val="bg2">
                    <a:lumMod val="10000"/>
                  </a:schemeClr>
                </a:solidFill>
                <a:latin typeface="Calibri" panose="020F0502020204030204" pitchFamily="34" charset="0"/>
                <a:cs typeface="Calibri" panose="020F0502020204030204" pitchFamily="34" charset="0"/>
              </a:rPr>
              <a:t>Diseased Fruits</a:t>
            </a:r>
          </a:p>
        </c:rich>
      </c:tx>
      <c:layout>
        <c:manualLayout>
          <c:xMode val="edge"/>
          <c:yMode val="edge"/>
          <c:x val="0.4388982596554693"/>
          <c:y val="3.2705238246072154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2">
                  <a:lumMod val="10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'Means and Stats'!$AR$10</c:f>
              <c:strCache>
                <c:ptCount val="1"/>
                <c:pt idx="0">
                  <c:v>Diseased Fruits/4 trees</c:v>
                </c:pt>
              </c:strCache>
            </c:strRef>
          </c:tx>
          <c:spPr>
            <a:solidFill>
              <a:schemeClr val="accent1"/>
            </a:solidFill>
            <a:ln>
              <a:noFill/>
            </a:ln>
            <a:effectLst/>
          </c:spPr>
          <c:invertIfNegative val="0"/>
          <c:cat>
            <c:strRef>
              <c:f>'Means and Stats'!$AQ$11:$AQ$14</c:f>
              <c:strCache>
                <c:ptCount val="4"/>
                <c:pt idx="0">
                  <c:v>Control 100</c:v>
                </c:pt>
                <c:pt idx="1">
                  <c:v>Contro 75</c:v>
                </c:pt>
                <c:pt idx="2">
                  <c:v>VG 100</c:v>
                </c:pt>
                <c:pt idx="3">
                  <c:v>VG 75</c:v>
                </c:pt>
              </c:strCache>
            </c:strRef>
          </c:cat>
          <c:val>
            <c:numRef>
              <c:f>'Means and Stats'!$AR$11:$AR$14</c:f>
              <c:numCache>
                <c:formatCode>General</c:formatCode>
                <c:ptCount val="4"/>
                <c:pt idx="0">
                  <c:v>113.3</c:v>
                </c:pt>
                <c:pt idx="1">
                  <c:v>109.8</c:v>
                </c:pt>
                <c:pt idx="2">
                  <c:v>85</c:v>
                </c:pt>
                <c:pt idx="3">
                  <c:v>75</c:v>
                </c:pt>
              </c:numCache>
            </c:numRef>
          </c:val>
          <c:extLst>
            <c:ext xmlns:c16="http://schemas.microsoft.com/office/drawing/2014/chart" uri="{C3380CC4-5D6E-409C-BE32-E72D297353CC}">
              <c16:uniqueId val="{00000000-0261-4280-A880-D54A6EF5B210}"/>
            </c:ext>
          </c:extLst>
        </c:ser>
        <c:dLbls>
          <c:showLegendKey val="0"/>
          <c:showVal val="0"/>
          <c:showCatName val="0"/>
          <c:showSerName val="0"/>
          <c:showPercent val="0"/>
          <c:showBubbleSize val="0"/>
        </c:dLbls>
        <c:gapWidth val="100"/>
        <c:overlap val="-27"/>
        <c:axId val="1027841992"/>
        <c:axId val="1027843960"/>
      </c:barChart>
      <c:catAx>
        <c:axId val="1027841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2">
                    <a:lumMod val="10000"/>
                  </a:schemeClr>
                </a:solidFill>
                <a:latin typeface="+mn-lt"/>
                <a:ea typeface="+mn-ea"/>
                <a:cs typeface="+mn-cs"/>
              </a:defRPr>
            </a:pPr>
            <a:endParaRPr lang="en-US"/>
          </a:p>
        </c:txPr>
        <c:crossAx val="1027843960"/>
        <c:crosses val="autoZero"/>
        <c:auto val="1"/>
        <c:lblAlgn val="ctr"/>
        <c:lblOffset val="100"/>
        <c:noMultiLvlLbl val="0"/>
      </c:catAx>
      <c:valAx>
        <c:axId val="1027843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bg2">
                        <a:lumMod val="10000"/>
                      </a:schemeClr>
                    </a:solidFill>
                    <a:latin typeface="+mn-lt"/>
                    <a:ea typeface="+mn-ea"/>
                    <a:cs typeface="+mn-cs"/>
                  </a:defRPr>
                </a:pPr>
                <a:r>
                  <a:rPr lang="en-US" b="1"/>
                  <a:t>No. of diseased fruits/4 trees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2">
                      <a:lumMod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2">
                    <a:lumMod val="10000"/>
                  </a:schemeClr>
                </a:solidFill>
                <a:latin typeface="+mn-lt"/>
                <a:ea typeface="+mn-ea"/>
                <a:cs typeface="+mn-cs"/>
              </a:defRPr>
            </a:pPr>
            <a:endParaRPr lang="en-US"/>
          </a:p>
        </c:txPr>
        <c:crossAx val="1027841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bg2">
                    <a:lumMod val="10000"/>
                  </a:schemeClr>
                </a:solidFill>
                <a:latin typeface="+mn-lt"/>
                <a:ea typeface="+mn-ea"/>
                <a:cs typeface="+mn-cs"/>
              </a:defRPr>
            </a:pPr>
            <a:r>
              <a:rPr lang="en-US" sz="1800" b="1">
                <a:solidFill>
                  <a:schemeClr val="bg2">
                    <a:lumMod val="10000"/>
                  </a:schemeClr>
                </a:solidFill>
              </a:rPr>
              <a:t>Marketable Yield</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bg2">
                  <a:lumMod val="10000"/>
                </a:schemeClr>
              </a:solidFill>
              <a:latin typeface="+mn-lt"/>
              <a:ea typeface="+mn-ea"/>
              <a:cs typeface="+mn-cs"/>
            </a:defRPr>
          </a:pPr>
          <a:endParaRPr lang="en-US"/>
        </a:p>
      </c:txPr>
    </c:title>
    <c:autoTitleDeleted val="0"/>
    <c:plotArea>
      <c:layout/>
      <c:barChart>
        <c:barDir val="col"/>
        <c:grouping val="clustered"/>
        <c:varyColors val="0"/>
        <c:ser>
          <c:idx val="0"/>
          <c:order val="0"/>
          <c:tx>
            <c:strRef>
              <c:f>'Means and Stats'!$AR$4</c:f>
              <c:strCache>
                <c:ptCount val="1"/>
                <c:pt idx="0">
                  <c:v>Mark Yield</c:v>
                </c:pt>
              </c:strCache>
            </c:strRef>
          </c:tx>
          <c:spPr>
            <a:solidFill>
              <a:schemeClr val="accent1"/>
            </a:solidFill>
            <a:ln>
              <a:noFill/>
            </a:ln>
            <a:effectLst/>
          </c:spPr>
          <c:invertIfNegative val="0"/>
          <c:cat>
            <c:strRef>
              <c:f>'Means and Stats'!$AQ$5:$AQ$8</c:f>
              <c:strCache>
                <c:ptCount val="4"/>
                <c:pt idx="0">
                  <c:v>Control 100</c:v>
                </c:pt>
                <c:pt idx="1">
                  <c:v>Control 75</c:v>
                </c:pt>
                <c:pt idx="2">
                  <c:v>VG 100</c:v>
                </c:pt>
                <c:pt idx="3">
                  <c:v>VG 75</c:v>
                </c:pt>
              </c:strCache>
            </c:strRef>
          </c:cat>
          <c:val>
            <c:numRef>
              <c:f>'Means and Stats'!$AR$5:$AR$8</c:f>
              <c:numCache>
                <c:formatCode>General</c:formatCode>
                <c:ptCount val="4"/>
                <c:pt idx="0">
                  <c:v>2245.6</c:v>
                </c:pt>
                <c:pt idx="1">
                  <c:v>2066.3000000000002</c:v>
                </c:pt>
                <c:pt idx="2">
                  <c:v>2414.1</c:v>
                </c:pt>
                <c:pt idx="3">
                  <c:v>2986.4</c:v>
                </c:pt>
              </c:numCache>
            </c:numRef>
          </c:val>
          <c:extLst>
            <c:ext xmlns:c16="http://schemas.microsoft.com/office/drawing/2014/chart" uri="{C3380CC4-5D6E-409C-BE32-E72D297353CC}">
              <c16:uniqueId val="{00000000-75C5-41DD-8BAB-5275601D2DCA}"/>
            </c:ext>
          </c:extLst>
        </c:ser>
        <c:dLbls>
          <c:showLegendKey val="0"/>
          <c:showVal val="0"/>
          <c:showCatName val="0"/>
          <c:showSerName val="0"/>
          <c:showPercent val="0"/>
          <c:showBubbleSize val="0"/>
        </c:dLbls>
        <c:gapWidth val="100"/>
        <c:overlap val="-27"/>
        <c:axId val="691040376"/>
        <c:axId val="691040704"/>
      </c:barChart>
      <c:catAx>
        <c:axId val="691040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691040704"/>
        <c:crosses val="autoZero"/>
        <c:auto val="1"/>
        <c:lblAlgn val="ctr"/>
        <c:lblOffset val="100"/>
        <c:noMultiLvlLbl val="0"/>
      </c:catAx>
      <c:valAx>
        <c:axId val="691040704"/>
        <c:scaling>
          <c:orientation val="minMax"/>
          <c:max val="3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r>
                  <a:rPr lang="en-US">
                    <a:solidFill>
                      <a:schemeClr val="bg2">
                        <a:lumMod val="10000"/>
                      </a:schemeClr>
                    </a:solidFill>
                  </a:rPr>
                  <a:t>Marketable Yield (lbs/ac)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crossAx val="69104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C15FB2-BEC7-41EC-BB1B-787C749C963F}"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D07716AC-D6F3-4B4B-9619-9B0DD954DFBE}">
      <dgm:prSet/>
      <dgm:spPr/>
      <dgm:t>
        <a:bodyPr/>
        <a:lstStyle/>
        <a:p>
          <a:r>
            <a:rPr lang="en-US"/>
            <a:t>Wide Range of Crops</a:t>
          </a:r>
        </a:p>
      </dgm:t>
    </dgm:pt>
    <dgm:pt modelId="{95E85B90-2606-4126-8749-19BF769783E5}" type="parTrans" cxnId="{11714BB4-3756-475A-8E09-7B2375D856D9}">
      <dgm:prSet/>
      <dgm:spPr/>
      <dgm:t>
        <a:bodyPr/>
        <a:lstStyle/>
        <a:p>
          <a:endParaRPr lang="en-US"/>
        </a:p>
      </dgm:t>
    </dgm:pt>
    <dgm:pt modelId="{3747590A-F68F-4691-8BFC-5AF2B195C815}" type="sibTrans" cxnId="{11714BB4-3756-475A-8E09-7B2375D856D9}">
      <dgm:prSet/>
      <dgm:spPr/>
      <dgm:t>
        <a:bodyPr/>
        <a:lstStyle/>
        <a:p>
          <a:endParaRPr lang="en-US"/>
        </a:p>
      </dgm:t>
    </dgm:pt>
    <dgm:pt modelId="{4F5CDA0F-3B7C-40C4-A887-C1EA621F4600}">
      <dgm:prSet/>
      <dgm:spPr/>
      <dgm:t>
        <a:bodyPr/>
        <a:lstStyle/>
        <a:p>
          <a:r>
            <a:rPr lang="en-US"/>
            <a:t>Flexible Uses</a:t>
          </a:r>
        </a:p>
      </dgm:t>
    </dgm:pt>
    <dgm:pt modelId="{5A9C0F74-8934-49DB-B7A8-6F455E3F050B}" type="parTrans" cxnId="{8F37157F-72F7-4C4E-9CDC-2CDFA5BB9A71}">
      <dgm:prSet/>
      <dgm:spPr/>
      <dgm:t>
        <a:bodyPr/>
        <a:lstStyle/>
        <a:p>
          <a:endParaRPr lang="en-US"/>
        </a:p>
      </dgm:t>
    </dgm:pt>
    <dgm:pt modelId="{9FA59703-4CF6-490B-841E-1EF1E60E9DDA}" type="sibTrans" cxnId="{8F37157F-72F7-4C4E-9CDC-2CDFA5BB9A71}">
      <dgm:prSet/>
      <dgm:spPr/>
      <dgm:t>
        <a:bodyPr/>
        <a:lstStyle/>
        <a:p>
          <a:endParaRPr lang="en-US"/>
        </a:p>
      </dgm:t>
    </dgm:pt>
    <dgm:pt modelId="{3A490EBF-CFE4-4481-A92A-E1B0A3C0B0F3}">
      <dgm:prSet/>
      <dgm:spPr/>
      <dgm:t>
        <a:bodyPr/>
        <a:lstStyle/>
        <a:p>
          <a:r>
            <a:rPr lang="en-US"/>
            <a:t>Reduced overall plant stress</a:t>
          </a:r>
        </a:p>
      </dgm:t>
    </dgm:pt>
    <dgm:pt modelId="{390891CA-839A-4958-A46C-5DAA923C5135}" type="parTrans" cxnId="{F85D22F0-F362-4595-BC57-CA4ED33E9292}">
      <dgm:prSet/>
      <dgm:spPr/>
      <dgm:t>
        <a:bodyPr/>
        <a:lstStyle/>
        <a:p>
          <a:endParaRPr lang="en-US"/>
        </a:p>
      </dgm:t>
    </dgm:pt>
    <dgm:pt modelId="{D9F9A1FB-2707-4A66-859B-A09889F22BA6}" type="sibTrans" cxnId="{F85D22F0-F362-4595-BC57-CA4ED33E9292}">
      <dgm:prSet/>
      <dgm:spPr/>
      <dgm:t>
        <a:bodyPr/>
        <a:lstStyle/>
        <a:p>
          <a:endParaRPr lang="en-US"/>
        </a:p>
      </dgm:t>
    </dgm:pt>
    <dgm:pt modelId="{3546EB26-6291-4D2E-8C91-77D569C2BAE0}">
      <dgm:prSet/>
      <dgm:spPr/>
      <dgm:t>
        <a:bodyPr/>
        <a:lstStyle/>
        <a:p>
          <a:r>
            <a:rPr lang="en-US"/>
            <a:t>Anti-transpirant/Anti-Desiccant</a:t>
          </a:r>
        </a:p>
      </dgm:t>
    </dgm:pt>
    <dgm:pt modelId="{276EEA1B-3212-41DF-BA94-91FFA1970734}" type="parTrans" cxnId="{62775E7B-BE52-4F09-8D41-B23CE06671D6}">
      <dgm:prSet/>
      <dgm:spPr/>
      <dgm:t>
        <a:bodyPr/>
        <a:lstStyle/>
        <a:p>
          <a:endParaRPr lang="en-US"/>
        </a:p>
      </dgm:t>
    </dgm:pt>
    <dgm:pt modelId="{F952E51A-3561-47C2-BE0A-2D01327C32BE}" type="sibTrans" cxnId="{62775E7B-BE52-4F09-8D41-B23CE06671D6}">
      <dgm:prSet/>
      <dgm:spPr/>
      <dgm:t>
        <a:bodyPr/>
        <a:lstStyle/>
        <a:p>
          <a:endParaRPr lang="en-US"/>
        </a:p>
      </dgm:t>
    </dgm:pt>
    <dgm:pt modelId="{5EA3E4D3-9F24-48DF-BD7B-7AD885FCF612}" type="pres">
      <dgm:prSet presAssocID="{E8C15FB2-BEC7-41EC-BB1B-787C749C963F}" presName="diagram" presStyleCnt="0">
        <dgm:presLayoutVars>
          <dgm:dir/>
          <dgm:resizeHandles val="exact"/>
        </dgm:presLayoutVars>
      </dgm:prSet>
      <dgm:spPr/>
    </dgm:pt>
    <dgm:pt modelId="{F31F1C74-A85F-4E5F-9E82-8ECF44318F52}" type="pres">
      <dgm:prSet presAssocID="{D07716AC-D6F3-4B4B-9619-9B0DD954DFBE}" presName="arrow" presStyleLbl="node1" presStyleIdx="0" presStyleCnt="4">
        <dgm:presLayoutVars>
          <dgm:bulletEnabled val="1"/>
        </dgm:presLayoutVars>
      </dgm:prSet>
      <dgm:spPr/>
    </dgm:pt>
    <dgm:pt modelId="{B91BCC25-26B8-4F3E-88DF-7321D5815B2B}" type="pres">
      <dgm:prSet presAssocID="{4F5CDA0F-3B7C-40C4-A887-C1EA621F4600}" presName="arrow" presStyleLbl="node1" presStyleIdx="1" presStyleCnt="4" custRadScaleRad="155077" custRadScaleInc="565">
        <dgm:presLayoutVars>
          <dgm:bulletEnabled val="1"/>
        </dgm:presLayoutVars>
      </dgm:prSet>
      <dgm:spPr/>
    </dgm:pt>
    <dgm:pt modelId="{ACA5CC61-C692-4C06-A3B1-68D27EA9BD07}" type="pres">
      <dgm:prSet presAssocID="{3A490EBF-CFE4-4481-A92A-E1B0A3C0B0F3}" presName="arrow" presStyleLbl="node1" presStyleIdx="2" presStyleCnt="4">
        <dgm:presLayoutVars>
          <dgm:bulletEnabled val="1"/>
        </dgm:presLayoutVars>
      </dgm:prSet>
      <dgm:spPr/>
    </dgm:pt>
    <dgm:pt modelId="{1BBF6630-00CD-4456-84CA-6995FE6723C4}" type="pres">
      <dgm:prSet presAssocID="{3546EB26-6291-4D2E-8C91-77D569C2BAE0}" presName="arrow" presStyleLbl="node1" presStyleIdx="3" presStyleCnt="4" custRadScaleRad="146844">
        <dgm:presLayoutVars>
          <dgm:bulletEnabled val="1"/>
        </dgm:presLayoutVars>
      </dgm:prSet>
      <dgm:spPr/>
    </dgm:pt>
  </dgm:ptLst>
  <dgm:cxnLst>
    <dgm:cxn modelId="{4055C80A-5425-471F-A03F-9416302194A7}" type="presOf" srcId="{E8C15FB2-BEC7-41EC-BB1B-787C749C963F}" destId="{5EA3E4D3-9F24-48DF-BD7B-7AD885FCF612}" srcOrd="0" destOrd="0" presId="urn:microsoft.com/office/officeart/2005/8/layout/arrow5"/>
    <dgm:cxn modelId="{203C2C2C-8E14-4C29-BDD3-74C273752C27}" type="presOf" srcId="{D07716AC-D6F3-4B4B-9619-9B0DD954DFBE}" destId="{F31F1C74-A85F-4E5F-9E82-8ECF44318F52}" srcOrd="0" destOrd="0" presId="urn:microsoft.com/office/officeart/2005/8/layout/arrow5"/>
    <dgm:cxn modelId="{A94A8F65-A05B-48D9-85CC-E90A563F3D26}" type="presOf" srcId="{3546EB26-6291-4D2E-8C91-77D569C2BAE0}" destId="{1BBF6630-00CD-4456-84CA-6995FE6723C4}" srcOrd="0" destOrd="0" presId="urn:microsoft.com/office/officeart/2005/8/layout/arrow5"/>
    <dgm:cxn modelId="{FA407067-83C8-474E-A4A7-B0A65D800D2E}" type="presOf" srcId="{3A490EBF-CFE4-4481-A92A-E1B0A3C0B0F3}" destId="{ACA5CC61-C692-4C06-A3B1-68D27EA9BD07}" srcOrd="0" destOrd="0" presId="urn:microsoft.com/office/officeart/2005/8/layout/arrow5"/>
    <dgm:cxn modelId="{62775E7B-BE52-4F09-8D41-B23CE06671D6}" srcId="{E8C15FB2-BEC7-41EC-BB1B-787C749C963F}" destId="{3546EB26-6291-4D2E-8C91-77D569C2BAE0}" srcOrd="3" destOrd="0" parTransId="{276EEA1B-3212-41DF-BA94-91FFA1970734}" sibTransId="{F952E51A-3561-47C2-BE0A-2D01327C32BE}"/>
    <dgm:cxn modelId="{8F37157F-72F7-4C4E-9CDC-2CDFA5BB9A71}" srcId="{E8C15FB2-BEC7-41EC-BB1B-787C749C963F}" destId="{4F5CDA0F-3B7C-40C4-A887-C1EA621F4600}" srcOrd="1" destOrd="0" parTransId="{5A9C0F74-8934-49DB-B7A8-6F455E3F050B}" sibTransId="{9FA59703-4CF6-490B-841E-1EF1E60E9DDA}"/>
    <dgm:cxn modelId="{11714BB4-3756-475A-8E09-7B2375D856D9}" srcId="{E8C15FB2-BEC7-41EC-BB1B-787C749C963F}" destId="{D07716AC-D6F3-4B4B-9619-9B0DD954DFBE}" srcOrd="0" destOrd="0" parTransId="{95E85B90-2606-4126-8749-19BF769783E5}" sibTransId="{3747590A-F68F-4691-8BFC-5AF2B195C815}"/>
    <dgm:cxn modelId="{A08BDBDE-C743-426B-9DFE-DC68EDE045EB}" type="presOf" srcId="{4F5CDA0F-3B7C-40C4-A887-C1EA621F4600}" destId="{B91BCC25-26B8-4F3E-88DF-7321D5815B2B}" srcOrd="0" destOrd="0" presId="urn:microsoft.com/office/officeart/2005/8/layout/arrow5"/>
    <dgm:cxn modelId="{F85D22F0-F362-4595-BC57-CA4ED33E9292}" srcId="{E8C15FB2-BEC7-41EC-BB1B-787C749C963F}" destId="{3A490EBF-CFE4-4481-A92A-E1B0A3C0B0F3}" srcOrd="2" destOrd="0" parTransId="{390891CA-839A-4958-A46C-5DAA923C5135}" sibTransId="{D9F9A1FB-2707-4A66-859B-A09889F22BA6}"/>
    <dgm:cxn modelId="{1A653270-9B2E-4DE7-8548-8FF73A6F37AE}" type="presParOf" srcId="{5EA3E4D3-9F24-48DF-BD7B-7AD885FCF612}" destId="{F31F1C74-A85F-4E5F-9E82-8ECF44318F52}" srcOrd="0" destOrd="0" presId="urn:microsoft.com/office/officeart/2005/8/layout/arrow5"/>
    <dgm:cxn modelId="{E26830A4-63F3-4E7F-B221-4E8866C305A2}" type="presParOf" srcId="{5EA3E4D3-9F24-48DF-BD7B-7AD885FCF612}" destId="{B91BCC25-26B8-4F3E-88DF-7321D5815B2B}" srcOrd="1" destOrd="0" presId="urn:microsoft.com/office/officeart/2005/8/layout/arrow5"/>
    <dgm:cxn modelId="{CEDC5315-38FD-4D96-8466-D5C380A9D566}" type="presParOf" srcId="{5EA3E4D3-9F24-48DF-BD7B-7AD885FCF612}" destId="{ACA5CC61-C692-4C06-A3B1-68D27EA9BD07}" srcOrd="2" destOrd="0" presId="urn:microsoft.com/office/officeart/2005/8/layout/arrow5"/>
    <dgm:cxn modelId="{511D7E0C-AC46-491A-89DF-980F08D72028}" type="presParOf" srcId="{5EA3E4D3-9F24-48DF-BD7B-7AD885FCF612}" destId="{1BBF6630-00CD-4456-84CA-6995FE6723C4}"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F1C74-A85F-4E5F-9E82-8ECF44318F52}">
      <dsp:nvSpPr>
        <dsp:cNvPr id="0" name=""/>
        <dsp:cNvSpPr/>
      </dsp:nvSpPr>
      <dsp:spPr>
        <a:xfrm>
          <a:off x="1995304" y="985"/>
          <a:ext cx="1935981" cy="19359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Wide Range of Crops</a:t>
          </a:r>
        </a:p>
      </dsp:txBody>
      <dsp:txXfrm>
        <a:off x="2479299" y="985"/>
        <a:ext cx="967991" cy="1597184"/>
      </dsp:txXfrm>
    </dsp:sp>
    <dsp:sp modelId="{B91BCC25-26B8-4F3E-88DF-7321D5815B2B}">
      <dsp:nvSpPr>
        <dsp:cNvPr id="0" name=""/>
        <dsp:cNvSpPr/>
      </dsp:nvSpPr>
      <dsp:spPr>
        <a:xfrm rot="5400000">
          <a:off x="3990609" y="1480782"/>
          <a:ext cx="1935981" cy="19359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Flexible Uses</a:t>
          </a:r>
        </a:p>
      </dsp:txBody>
      <dsp:txXfrm rot="-5400000">
        <a:off x="4329407" y="1964777"/>
        <a:ext cx="1597184" cy="967991"/>
      </dsp:txXfrm>
    </dsp:sp>
    <dsp:sp modelId="{ACA5CC61-C692-4C06-A3B1-68D27EA9BD07}">
      <dsp:nvSpPr>
        <dsp:cNvPr id="0" name=""/>
        <dsp:cNvSpPr/>
      </dsp:nvSpPr>
      <dsp:spPr>
        <a:xfrm rot="10800000">
          <a:off x="1995304" y="2920399"/>
          <a:ext cx="1935981" cy="19359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Reduced overall plant stress</a:t>
          </a:r>
        </a:p>
      </dsp:txBody>
      <dsp:txXfrm rot="10800000">
        <a:off x="2479299" y="3259196"/>
        <a:ext cx="967991" cy="1597184"/>
      </dsp:txXfrm>
    </dsp:sp>
    <dsp:sp modelId="{1BBF6630-00CD-4456-84CA-6995FE6723C4}">
      <dsp:nvSpPr>
        <dsp:cNvPr id="0" name=""/>
        <dsp:cNvSpPr/>
      </dsp:nvSpPr>
      <dsp:spPr>
        <a:xfrm rot="16200000">
          <a:off x="0" y="1460692"/>
          <a:ext cx="1935981" cy="19359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Anti-transpirant/Anti-Desiccant</a:t>
          </a:r>
        </a:p>
      </dsp:txBody>
      <dsp:txXfrm rot="5400000">
        <a:off x="1" y="1944687"/>
        <a:ext cx="1597184" cy="967991"/>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0.17245</cdr:x>
      <cdr:y>0.38936</cdr:y>
    </cdr:from>
    <cdr:to>
      <cdr:x>0.49374</cdr:x>
      <cdr:y>0.57334</cdr:y>
    </cdr:to>
    <cdr:grpSp>
      <cdr:nvGrpSpPr>
        <cdr:cNvPr id="2" name="Group 1">
          <a:extLst xmlns:a="http://schemas.openxmlformats.org/drawingml/2006/main">
            <a:ext uri="{FF2B5EF4-FFF2-40B4-BE49-F238E27FC236}">
              <a16:creationId xmlns:a16="http://schemas.microsoft.com/office/drawing/2014/main" id="{41413C0C-A547-6EB1-E11C-6F3661845FB5}"/>
            </a:ext>
          </a:extLst>
        </cdr:cNvPr>
        <cdr:cNvGrpSpPr/>
      </cdr:nvGrpSpPr>
      <cdr:grpSpPr>
        <a:xfrm xmlns:a="http://schemas.openxmlformats.org/drawingml/2006/main">
          <a:off x="1211849" y="1838848"/>
          <a:ext cx="2257786" cy="868891"/>
          <a:chOff x="6491631" y="2206870"/>
          <a:chExt cx="2279796" cy="778097"/>
        </a:xfrm>
      </cdr:grpSpPr>
      <cdr:cxnSp macro="">
        <cdr:nvCxnSpPr>
          <cdr:cNvPr id="3" name="Straight Connector 2">
            <a:extLst xmlns:a="http://schemas.openxmlformats.org/drawingml/2006/main">
              <a:ext uri="{FF2B5EF4-FFF2-40B4-BE49-F238E27FC236}">
                <a16:creationId xmlns:a16="http://schemas.microsoft.com/office/drawing/2014/main" id="{4901D8DC-77D5-FE43-8F9C-A8BE7AB8558E}"/>
              </a:ext>
            </a:extLst>
          </cdr:cNvPr>
          <cdr:cNvCxnSpPr>
            <a:cxnSpLocks xmlns:a="http://schemas.openxmlformats.org/drawingml/2006/main"/>
          </cdr:cNvCxnSpPr>
        </cdr:nvCxnSpPr>
        <cdr:spPr>
          <a:xfrm xmlns:a="http://schemas.openxmlformats.org/drawingml/2006/main">
            <a:off x="6992084" y="2206870"/>
            <a:ext cx="1779343" cy="0"/>
          </a:xfrm>
          <a:prstGeom xmlns:a="http://schemas.openxmlformats.org/drawingml/2006/main" prst="line">
            <a:avLst/>
          </a:prstGeom>
          <a:ln xmlns:a="http://schemas.openxmlformats.org/drawingml/2006/main" w="19050">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4" name="Straight Arrow Connector 3">
            <a:extLst xmlns:a="http://schemas.openxmlformats.org/drawingml/2006/main">
              <a:ext uri="{FF2B5EF4-FFF2-40B4-BE49-F238E27FC236}">
                <a16:creationId xmlns:a16="http://schemas.microsoft.com/office/drawing/2014/main" id="{45236733-2984-325C-70EC-B6106EF67AC8}"/>
              </a:ext>
            </a:extLst>
          </cdr:cNvPr>
          <cdr:cNvCxnSpPr>
            <a:cxnSpLocks xmlns:a="http://schemas.openxmlformats.org/drawingml/2006/main"/>
          </cdr:cNvCxnSpPr>
        </cdr:nvCxnSpPr>
        <cdr:spPr>
          <a:xfrm xmlns:a="http://schemas.openxmlformats.org/drawingml/2006/main">
            <a:off x="6998676" y="2206870"/>
            <a:ext cx="0" cy="778097"/>
          </a:xfrm>
          <a:prstGeom xmlns:a="http://schemas.openxmlformats.org/drawingml/2006/main" prst="straightConnector1">
            <a:avLst/>
          </a:prstGeom>
          <a:ln xmlns:a="http://schemas.openxmlformats.org/drawingml/2006/main" w="12700">
            <a:solidFill>
              <a:schemeClr val="tx1">
                <a:lumMod val="50000"/>
              </a:schemeClr>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5" name="TextBox 13">
            <a:extLst xmlns:a="http://schemas.openxmlformats.org/drawingml/2006/main">
              <a:ext uri="{FF2B5EF4-FFF2-40B4-BE49-F238E27FC236}">
                <a16:creationId xmlns:a16="http://schemas.microsoft.com/office/drawing/2014/main" id="{52AD7B21-A840-285F-5E8C-A310BFCF3A48}"/>
              </a:ext>
            </a:extLst>
          </cdr:cNvPr>
          <cdr:cNvSpPr txBox="1"/>
        </cdr:nvSpPr>
        <cdr:spPr>
          <a:xfrm xmlns:a="http://schemas.openxmlformats.org/drawingml/2006/main">
            <a:off x="6491631" y="2479160"/>
            <a:ext cx="1151791" cy="307777"/>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+395 </a:t>
            </a:r>
            <a:r>
              <a:rPr lang="en-US" sz="1400" dirty="0" err="1"/>
              <a:t>lbs</a:t>
            </a:r>
            <a:r>
              <a:rPr lang="en-US" sz="1400" dirty="0"/>
              <a:t>/ac</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0.43193</cdr:x>
      <cdr:y>0.12332</cdr:y>
    </cdr:from>
    <cdr:to>
      <cdr:x>0.493</cdr:x>
      <cdr:y>0.19842</cdr:y>
    </cdr:to>
    <cdr:sp macro="" textlink="">
      <cdr:nvSpPr>
        <cdr:cNvPr id="3" name="TextBox 4">
          <a:extLst xmlns:a="http://schemas.openxmlformats.org/drawingml/2006/main">
            <a:ext uri="{FF2B5EF4-FFF2-40B4-BE49-F238E27FC236}">
              <a16:creationId xmlns:a16="http://schemas.microsoft.com/office/drawing/2014/main" id="{8F0D1BA2-DD33-93AD-54A0-C50A3CBD67B4}"/>
            </a:ext>
          </a:extLst>
        </cdr:cNvPr>
        <cdr:cNvSpPr txBox="1"/>
      </cdr:nvSpPr>
      <cdr:spPr>
        <a:xfrm xmlns:a="http://schemas.openxmlformats.org/drawingml/2006/main">
          <a:off x="2155825" y="422275"/>
          <a:ext cx="304800" cy="257175"/>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a</a:t>
          </a:r>
        </a:p>
      </cdr:txBody>
    </cdr:sp>
  </cdr:relSizeAnchor>
  <cdr:relSizeAnchor xmlns:cdr="http://schemas.openxmlformats.org/drawingml/2006/chartDrawing">
    <cdr:from>
      <cdr:x>0.63804</cdr:x>
      <cdr:y>0.26796</cdr:y>
    </cdr:from>
    <cdr:to>
      <cdr:x>0.69911</cdr:x>
      <cdr:y>0.34307</cdr:y>
    </cdr:to>
    <cdr:sp macro="" textlink="">
      <cdr:nvSpPr>
        <cdr:cNvPr id="4" name="TextBox 4">
          <a:extLst xmlns:a="http://schemas.openxmlformats.org/drawingml/2006/main">
            <a:ext uri="{FF2B5EF4-FFF2-40B4-BE49-F238E27FC236}">
              <a16:creationId xmlns:a16="http://schemas.microsoft.com/office/drawing/2014/main" id="{8F0D1BA2-DD33-93AD-54A0-C50A3CBD67B4}"/>
            </a:ext>
          </a:extLst>
        </cdr:cNvPr>
        <cdr:cNvSpPr txBox="1"/>
      </cdr:nvSpPr>
      <cdr:spPr>
        <a:xfrm xmlns:a="http://schemas.openxmlformats.org/drawingml/2006/main">
          <a:off x="3184525" y="917575"/>
          <a:ext cx="304800" cy="257175"/>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a:t>b</a:t>
          </a:r>
        </a:p>
      </cdr:txBody>
    </cdr:sp>
  </cdr:relSizeAnchor>
  <cdr:relSizeAnchor xmlns:cdr="http://schemas.openxmlformats.org/drawingml/2006/chartDrawing">
    <cdr:from>
      <cdr:x>0.84224</cdr:x>
      <cdr:y>0.34029</cdr:y>
    </cdr:from>
    <cdr:to>
      <cdr:x>0.90331</cdr:x>
      <cdr:y>0.41539</cdr:y>
    </cdr:to>
    <cdr:sp macro="" textlink="">
      <cdr:nvSpPr>
        <cdr:cNvPr id="5" name="TextBox 4">
          <a:extLst xmlns:a="http://schemas.openxmlformats.org/drawingml/2006/main">
            <a:ext uri="{FF2B5EF4-FFF2-40B4-BE49-F238E27FC236}">
              <a16:creationId xmlns:a16="http://schemas.microsoft.com/office/drawing/2014/main" id="{FD9311EB-FD8C-1942-3C7C-6AC157991516}"/>
            </a:ext>
          </a:extLst>
        </cdr:cNvPr>
        <cdr:cNvSpPr txBox="1"/>
      </cdr:nvSpPr>
      <cdr:spPr>
        <a:xfrm xmlns:a="http://schemas.openxmlformats.org/drawingml/2006/main">
          <a:off x="4203700" y="1165225"/>
          <a:ext cx="304800" cy="257175"/>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a:t>b</a:t>
          </a:r>
        </a:p>
      </cdr:txBody>
    </cdr:sp>
  </cdr:relSizeAnchor>
  <cdr:relSizeAnchor xmlns:cdr="http://schemas.openxmlformats.org/drawingml/2006/chartDrawing">
    <cdr:from>
      <cdr:x>0.21756</cdr:x>
      <cdr:y>0.10813</cdr:y>
    </cdr:from>
    <cdr:to>
      <cdr:x>0.27863</cdr:x>
      <cdr:y>0.18323</cdr:y>
    </cdr:to>
    <cdr:sp macro="" textlink="">
      <cdr:nvSpPr>
        <cdr:cNvPr id="2" name="TextBox 4">
          <a:extLst xmlns:a="http://schemas.openxmlformats.org/drawingml/2006/main">
            <a:ext uri="{FF2B5EF4-FFF2-40B4-BE49-F238E27FC236}">
              <a16:creationId xmlns:a16="http://schemas.microsoft.com/office/drawing/2014/main" id="{99145580-A699-AE75-1D3A-ECF5C5AB4F70}"/>
            </a:ext>
          </a:extLst>
        </cdr:cNvPr>
        <cdr:cNvSpPr txBox="1"/>
      </cdr:nvSpPr>
      <cdr:spPr>
        <a:xfrm xmlns:a="http://schemas.openxmlformats.org/drawingml/2006/main">
          <a:off x="1090600" y="370710"/>
          <a:ext cx="306137" cy="25746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a</a:t>
          </a:r>
        </a:p>
      </cdr:txBody>
    </cdr:sp>
  </cdr:relSizeAnchor>
</c:userShapes>
</file>

<file path=ppt/drawings/drawing3.xml><?xml version="1.0" encoding="utf-8"?>
<c:userShapes xmlns:c="http://schemas.openxmlformats.org/drawingml/2006/chart">
  <cdr:relSizeAnchor xmlns:cdr="http://schemas.openxmlformats.org/drawingml/2006/chartDrawing">
    <cdr:from>
      <cdr:x>0.23364</cdr:x>
      <cdr:y>0.33568</cdr:y>
    </cdr:from>
    <cdr:to>
      <cdr:x>0.30153</cdr:x>
      <cdr:y>0.41725</cdr:y>
    </cdr:to>
    <cdr:sp macro="" textlink="">
      <cdr:nvSpPr>
        <cdr:cNvPr id="2" name="TextBox 2">
          <a:extLst xmlns:a="http://schemas.openxmlformats.org/drawingml/2006/main">
            <a:ext uri="{FF2B5EF4-FFF2-40B4-BE49-F238E27FC236}">
              <a16:creationId xmlns:a16="http://schemas.microsoft.com/office/drawing/2014/main" id="{1625596E-7F2F-76F4-C97E-8FDC22297CA4}"/>
            </a:ext>
          </a:extLst>
        </cdr:cNvPr>
        <cdr:cNvSpPr txBox="1"/>
      </cdr:nvSpPr>
      <cdr:spPr>
        <a:xfrm xmlns:a="http://schemas.openxmlformats.org/drawingml/2006/main">
          <a:off x="1212850" y="1136650"/>
          <a:ext cx="352425" cy="2762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a:t>b</a:t>
          </a:r>
        </a:p>
      </cdr:txBody>
    </cdr:sp>
  </cdr:relSizeAnchor>
  <cdr:relSizeAnchor xmlns:cdr="http://schemas.openxmlformats.org/drawingml/2006/chartDrawing">
    <cdr:from>
      <cdr:x>0.42997</cdr:x>
      <cdr:y>0.406</cdr:y>
    </cdr:from>
    <cdr:to>
      <cdr:x>0.49786</cdr:x>
      <cdr:y>0.48758</cdr:y>
    </cdr:to>
    <cdr:sp macro="" textlink="">
      <cdr:nvSpPr>
        <cdr:cNvPr id="3" name="TextBox 2">
          <a:extLst xmlns:a="http://schemas.openxmlformats.org/drawingml/2006/main">
            <a:ext uri="{FF2B5EF4-FFF2-40B4-BE49-F238E27FC236}">
              <a16:creationId xmlns:a16="http://schemas.microsoft.com/office/drawing/2014/main" id="{1625596E-7F2F-76F4-C97E-8FDC22297CA4}"/>
            </a:ext>
          </a:extLst>
        </cdr:cNvPr>
        <cdr:cNvSpPr txBox="1"/>
      </cdr:nvSpPr>
      <cdr:spPr>
        <a:xfrm xmlns:a="http://schemas.openxmlformats.org/drawingml/2006/main">
          <a:off x="2232025" y="1374775"/>
          <a:ext cx="352425" cy="2762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a:t>b</a:t>
          </a:r>
        </a:p>
      </cdr:txBody>
    </cdr:sp>
  </cdr:relSizeAnchor>
  <cdr:relSizeAnchor xmlns:cdr="http://schemas.openxmlformats.org/drawingml/2006/chartDrawing">
    <cdr:from>
      <cdr:x>0.64465</cdr:x>
      <cdr:y>0.28504</cdr:y>
    </cdr:from>
    <cdr:to>
      <cdr:x>0.71254</cdr:x>
      <cdr:y>0.36662</cdr:y>
    </cdr:to>
    <cdr:sp macro="" textlink="">
      <cdr:nvSpPr>
        <cdr:cNvPr id="5" name="TextBox 2">
          <a:extLst xmlns:a="http://schemas.openxmlformats.org/drawingml/2006/main">
            <a:ext uri="{FF2B5EF4-FFF2-40B4-BE49-F238E27FC236}">
              <a16:creationId xmlns:a16="http://schemas.microsoft.com/office/drawing/2014/main" id="{1625596E-7F2F-76F4-C97E-8FDC22297CA4}"/>
            </a:ext>
          </a:extLst>
        </cdr:cNvPr>
        <cdr:cNvSpPr txBox="1"/>
      </cdr:nvSpPr>
      <cdr:spPr>
        <a:xfrm xmlns:a="http://schemas.openxmlformats.org/drawingml/2006/main">
          <a:off x="3346450" y="965200"/>
          <a:ext cx="352425" cy="2762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a:t>b</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17B948-7890-4B13-AF6E-6E1B5A402E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81C6A9B-93F6-4FDA-B744-8F191779BF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2F55B8-BADB-453B-BA6F-180AFBBE28BA}" type="datetimeFigureOut">
              <a:rPr lang="en-US" smtClean="0"/>
              <a:t>2/22/2023</a:t>
            </a:fld>
            <a:endParaRPr lang="en-US"/>
          </a:p>
        </p:txBody>
      </p:sp>
      <p:sp>
        <p:nvSpPr>
          <p:cNvPr id="4" name="Footer Placeholder 3">
            <a:extLst>
              <a:ext uri="{FF2B5EF4-FFF2-40B4-BE49-F238E27FC236}">
                <a16:creationId xmlns:a16="http://schemas.microsoft.com/office/drawing/2014/main" id="{A0F8C129-892E-4C5D-A151-4FEC2D2230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C9F378-CAB0-47BB-89E5-1D7EDF592E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6FC63D-7873-41C6-97EB-62A55CE39817}" type="slidenum">
              <a:rPr lang="en-US" smtClean="0"/>
              <a:t>‹#›</a:t>
            </a:fld>
            <a:endParaRPr lang="en-US"/>
          </a:p>
        </p:txBody>
      </p:sp>
    </p:spTree>
    <p:extLst>
      <p:ext uri="{BB962C8B-B14F-4D97-AF65-F5344CB8AC3E}">
        <p14:creationId xmlns:p14="http://schemas.microsoft.com/office/powerpoint/2010/main" val="757757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542B39-8DF1-4401-8246-C4C61E3D7DED}"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B8634-C3BA-4F0D-860A-B3EC7F1560B5}" type="slidenum">
              <a:rPr lang="en-US" smtClean="0"/>
              <a:t>‹#›</a:t>
            </a:fld>
            <a:endParaRPr lang="en-US"/>
          </a:p>
        </p:txBody>
      </p:sp>
    </p:spTree>
    <p:extLst>
      <p:ext uri="{BB962C8B-B14F-4D97-AF65-F5344CB8AC3E}">
        <p14:creationId xmlns:p14="http://schemas.microsoft.com/office/powerpoint/2010/main" val="378185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1</a:t>
            </a:fld>
            <a:endParaRPr lang="en-US"/>
          </a:p>
        </p:txBody>
      </p:sp>
    </p:spTree>
    <p:extLst>
      <p:ext uri="{BB962C8B-B14F-4D97-AF65-F5344CB8AC3E}">
        <p14:creationId xmlns:p14="http://schemas.microsoft.com/office/powerpoint/2010/main" val="378099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20, June 23, July 27</a:t>
            </a:r>
          </a:p>
        </p:txBody>
      </p:sp>
      <p:sp>
        <p:nvSpPr>
          <p:cNvPr id="4" name="Slide Number Placeholder 3"/>
          <p:cNvSpPr>
            <a:spLocks noGrp="1"/>
          </p:cNvSpPr>
          <p:nvPr>
            <p:ph type="sldNum" sz="quarter" idx="5"/>
          </p:nvPr>
        </p:nvSpPr>
        <p:spPr/>
        <p:txBody>
          <a:bodyPr/>
          <a:lstStyle/>
          <a:p>
            <a:fld id="{C59B8634-C3BA-4F0D-860A-B3EC7F1560B5}" type="slidenum">
              <a:rPr lang="en-US" smtClean="0"/>
              <a:t>34</a:t>
            </a:fld>
            <a:endParaRPr lang="en-US"/>
          </a:p>
        </p:txBody>
      </p:sp>
    </p:spTree>
    <p:extLst>
      <p:ext uri="{BB962C8B-B14F-4D97-AF65-F5344CB8AC3E}">
        <p14:creationId xmlns:p14="http://schemas.microsoft.com/office/powerpoint/2010/main" val="362746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May 20, June 23, July 27</a:t>
            </a:r>
          </a:p>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37</a:t>
            </a:fld>
            <a:endParaRPr lang="en-US"/>
          </a:p>
        </p:txBody>
      </p:sp>
    </p:spTree>
    <p:extLst>
      <p:ext uri="{BB962C8B-B14F-4D97-AF65-F5344CB8AC3E}">
        <p14:creationId xmlns:p14="http://schemas.microsoft.com/office/powerpoint/2010/main" val="169884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39</a:t>
            </a:fld>
            <a:endParaRPr lang="en-US"/>
          </a:p>
        </p:txBody>
      </p:sp>
    </p:spTree>
    <p:extLst>
      <p:ext uri="{BB962C8B-B14F-4D97-AF65-F5344CB8AC3E}">
        <p14:creationId xmlns:p14="http://schemas.microsoft.com/office/powerpoint/2010/main" val="99345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en-US" sz="1200" b="1" dirty="0">
                <a:solidFill>
                  <a:srgbClr val="565F5F"/>
                </a:solidFill>
              </a:rPr>
              <a:t>One application method does not solve all intentions</a:t>
            </a:r>
          </a:p>
          <a:p>
            <a:pPr marR="0" lvl="0" algn="l" defTabSz="914400" rtl="0" eaLnBrk="1" fontAlgn="auto" latinLnBrk="0" hangingPunct="1">
              <a:lnSpc>
                <a:spcPct val="100000"/>
              </a:lnSpc>
              <a:spcBef>
                <a:spcPts val="0"/>
              </a:spcBef>
              <a:spcAft>
                <a:spcPts val="0"/>
              </a:spcAft>
              <a:buClrTx/>
              <a:buSzTx/>
              <a:tabLst/>
              <a:defRPr/>
            </a:pPr>
            <a:r>
              <a:rPr lang="en-US" sz="1200" b="1" dirty="0">
                <a:solidFill>
                  <a:srgbClr val="565F5F"/>
                </a:solidFill>
              </a:rPr>
              <a:t>Must have a program approach</a:t>
            </a:r>
          </a:p>
          <a:p>
            <a:pPr marR="0" lvl="0" algn="l" defTabSz="914400" rtl="0" eaLnBrk="1" fontAlgn="auto" latinLnBrk="0" hangingPunct="1">
              <a:lnSpc>
                <a:spcPct val="100000"/>
              </a:lnSpc>
              <a:spcBef>
                <a:spcPts val="0"/>
              </a:spcBef>
              <a:spcAft>
                <a:spcPts val="0"/>
              </a:spcAft>
              <a:buClrTx/>
              <a:buSzTx/>
              <a:tabLst/>
              <a:defRPr/>
            </a:pPr>
            <a:r>
              <a:rPr lang="en-US" sz="1200" b="1" dirty="0">
                <a:solidFill>
                  <a:srgbClr val="565F5F"/>
                </a:solidFill>
              </a:rPr>
              <a:t>Application Methods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65F5F"/>
                </a:solidFill>
              </a:rPr>
              <a:t>Spray foliar or use as a dip (Do not Dip Roots) (Transplants)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65F5F"/>
                </a:solidFill>
                <a:effectLst/>
                <a:uLnTx/>
                <a:uFillTx/>
                <a:ea typeface="+mn-ea"/>
                <a:cs typeface="+mn-cs"/>
              </a:rPr>
              <a:t>Coverage is key</a:t>
            </a:r>
            <a:endParaRPr lang="en-US" sz="1200" dirty="0">
              <a:solidFill>
                <a:srgbClr val="565F5F"/>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565F5F"/>
                </a:solidFill>
              </a:rPr>
              <a:t>Foliar Rates-</a:t>
            </a:r>
            <a:r>
              <a:rPr lang="en-US" sz="1200" dirty="0">
                <a:solidFill>
                  <a:srgbClr val="565F5F"/>
                </a:solidFill>
              </a:rPr>
              <a:t> 1-2 gallons per acre depending on water volume and crop</a:t>
            </a:r>
          </a:p>
          <a:p>
            <a:pPr marL="342900" indent="-342900">
              <a:buFont typeface="Arial" panose="020B0604020202020204" pitchFamily="34" charset="0"/>
              <a:buChar char="•"/>
              <a:defRPr/>
            </a:pPr>
            <a:r>
              <a:rPr lang="en-US" sz="1200" b="1" dirty="0">
                <a:solidFill>
                  <a:srgbClr val="565F5F"/>
                </a:solidFill>
              </a:rPr>
              <a:t>Dipping Rates- </a:t>
            </a:r>
            <a:r>
              <a:rPr kumimoji="0" lang="en-US" sz="1200" b="0" i="0" u="none" strike="noStrike" kern="1200" cap="none" spc="0" normalizeH="0" baseline="0" noProof="0" dirty="0">
                <a:ln>
                  <a:noFill/>
                </a:ln>
                <a:solidFill>
                  <a:srgbClr val="565F5F"/>
                </a:solidFill>
                <a:effectLst/>
                <a:uLnTx/>
                <a:uFillTx/>
                <a:ea typeface="+mn-ea"/>
                <a:cs typeface="+mn-cs"/>
              </a:rPr>
              <a:t>1 part to 40-50 parts of water</a:t>
            </a:r>
            <a:endParaRPr lang="en-US" sz="1200" dirty="0">
              <a:solidFill>
                <a:srgbClr val="565F5F"/>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65F5F"/>
                </a:solidFill>
              </a:rPr>
              <a:t>PHI- Depending on crop is 14 days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65F5F"/>
                </a:solidFill>
                <a:effectLst/>
                <a:uLnTx/>
                <a:uFillTx/>
                <a:ea typeface="+mn-ea"/>
                <a:cs typeface="+mn-cs"/>
              </a:rPr>
              <a:t>Allow one hour before dark or rain event </a:t>
            </a:r>
            <a:r>
              <a:rPr lang="en-US" sz="1200" dirty="0">
                <a:solidFill>
                  <a:srgbClr val="565F5F"/>
                </a:solidFill>
              </a:rPr>
              <a:t>to allow product to dry</a:t>
            </a:r>
            <a:r>
              <a:rPr kumimoji="0" lang="en-US" sz="1200" b="0" i="0" u="none" strike="noStrike" kern="1200" cap="none" spc="0" normalizeH="0" baseline="0" noProof="0" dirty="0">
                <a:ln>
                  <a:noFill/>
                </a:ln>
                <a:solidFill>
                  <a:srgbClr val="565F5F"/>
                </a:solidFill>
                <a:effectLst/>
                <a:uLnTx/>
                <a:uFillTx/>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565F5F"/>
                </a:solidFill>
                <a:effectLst/>
                <a:uLnTx/>
                <a:uFillTx/>
                <a:ea typeface="+mn-ea"/>
                <a:cs typeface="+mn-cs"/>
              </a:rPr>
              <a:t>Newly Released Supplemental Label allows Tank Mixing Pesticides up to 4 weeks before harvest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565F5F"/>
                </a:solidFill>
              </a:rPr>
              <a:t>Always follow the Label</a:t>
            </a:r>
            <a:endParaRPr kumimoji="0" lang="en-US" sz="1200" b="1" i="0" u="none" strike="noStrike" kern="1200" cap="none" spc="0" normalizeH="0" baseline="0" noProof="0" dirty="0">
              <a:ln>
                <a:noFill/>
              </a:ln>
              <a:solidFill>
                <a:srgbClr val="565F5F"/>
              </a:solidFill>
              <a:effectLst/>
              <a:uLnTx/>
              <a:uFillTx/>
              <a:ea typeface="+mn-ea"/>
              <a:cs typeface="+mn-cs"/>
            </a:endParaRPr>
          </a:p>
          <a:p>
            <a:endParaRPr lang="en-US" dirty="0"/>
          </a:p>
        </p:txBody>
      </p:sp>
      <p:sp>
        <p:nvSpPr>
          <p:cNvPr id="4" name="Slide Number Placeholder 3"/>
          <p:cNvSpPr>
            <a:spLocks noGrp="1"/>
          </p:cNvSpPr>
          <p:nvPr>
            <p:ph type="sldNum" sz="quarter" idx="5"/>
          </p:nvPr>
        </p:nvSpPr>
        <p:spPr/>
        <p:txBody>
          <a:bodyPr/>
          <a:lstStyle/>
          <a:p>
            <a:fld id="{0530EAB7-908E-4B6A-A31A-2FBA263744AC}" type="slidenum">
              <a:rPr lang="en-US" smtClean="0"/>
              <a:t>45</a:t>
            </a:fld>
            <a:endParaRPr lang="en-US"/>
          </a:p>
        </p:txBody>
      </p:sp>
    </p:spTree>
    <p:extLst>
      <p:ext uri="{BB962C8B-B14F-4D97-AF65-F5344CB8AC3E}">
        <p14:creationId xmlns:p14="http://schemas.microsoft.com/office/powerpoint/2010/main" val="347825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preservation of moisture leads to numerous benefits</a:t>
            </a:r>
          </a:p>
          <a:p>
            <a:r>
              <a:rPr lang="en-US" sz="1200" dirty="0"/>
              <a:t>Can be applied on a variety of crops for various intended uses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65F5F"/>
                </a:solidFill>
                <a:effectLst/>
                <a:uLnTx/>
                <a:uFillTx/>
                <a:ea typeface="+mn-ea"/>
                <a:cs typeface="+mn-cs"/>
              </a:rPr>
              <a:t>Potential reduction of irrigation needs</a:t>
            </a:r>
            <a:endParaRPr lang="en-US" sz="1200" dirty="0"/>
          </a:p>
          <a:p>
            <a:pPr marL="342900" indent="-342900">
              <a:buFont typeface="Arial" panose="020B0604020202020204" pitchFamily="34" charset="0"/>
              <a:buChar char="•"/>
            </a:pPr>
            <a:r>
              <a:rPr lang="en-US" sz="1200" dirty="0"/>
              <a:t>Reduced overall plant stress</a:t>
            </a:r>
          </a:p>
          <a:p>
            <a:pPr marL="342900" indent="-342900"/>
            <a:r>
              <a:rPr lang="en-US" sz="1200" dirty="0"/>
              <a:t>Increased color, size, quality and flavor</a:t>
            </a:r>
          </a:p>
          <a:p>
            <a:pPr marL="342900" indent="-342900">
              <a:buFont typeface="Arial" panose="020B0604020202020204" pitchFamily="34" charset="0"/>
              <a:buChar char="•"/>
            </a:pPr>
            <a:r>
              <a:rPr lang="en-US" sz="1200" dirty="0"/>
              <a:t>Reduces splitting, rind rash, peel desiccation and increases storage life</a:t>
            </a:r>
          </a:p>
          <a:p>
            <a:pPr marL="342900" indent="-342900">
              <a:buFont typeface="Arial" panose="020B0604020202020204" pitchFamily="34" charset="0"/>
              <a:buChar char="•"/>
            </a:pPr>
            <a:r>
              <a:rPr lang="en-US" sz="1200" dirty="0"/>
              <a:t>Increases in chlorophyll, </a:t>
            </a:r>
            <a:endParaRPr lang="en-US" dirty="0"/>
          </a:p>
        </p:txBody>
      </p:sp>
      <p:sp>
        <p:nvSpPr>
          <p:cNvPr id="4" name="Slide Number Placeholder 3"/>
          <p:cNvSpPr>
            <a:spLocks noGrp="1"/>
          </p:cNvSpPr>
          <p:nvPr>
            <p:ph type="sldNum" sz="quarter" idx="5"/>
          </p:nvPr>
        </p:nvSpPr>
        <p:spPr/>
        <p:txBody>
          <a:bodyPr/>
          <a:lstStyle/>
          <a:p>
            <a:fld id="{0530EAB7-908E-4B6A-A31A-2FBA263744AC}" type="slidenum">
              <a:rPr lang="en-US" smtClean="0"/>
              <a:t>46</a:t>
            </a:fld>
            <a:endParaRPr lang="en-US"/>
          </a:p>
        </p:txBody>
      </p:sp>
    </p:spTree>
    <p:extLst>
      <p:ext uri="{BB962C8B-B14F-4D97-AF65-F5344CB8AC3E}">
        <p14:creationId xmlns:p14="http://schemas.microsoft.com/office/powerpoint/2010/main" val="1452855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3</a:t>
            </a:fld>
            <a:endParaRPr lang="en-US" dirty="0"/>
          </a:p>
        </p:txBody>
      </p:sp>
    </p:spTree>
    <p:extLst>
      <p:ext uri="{BB962C8B-B14F-4D97-AF65-F5344CB8AC3E}">
        <p14:creationId xmlns:p14="http://schemas.microsoft.com/office/powerpoint/2010/main" val="337949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8</a:t>
            </a:fld>
            <a:endParaRPr lang="en-US"/>
          </a:p>
        </p:txBody>
      </p:sp>
    </p:spTree>
    <p:extLst>
      <p:ext uri="{BB962C8B-B14F-4D97-AF65-F5344CB8AC3E}">
        <p14:creationId xmlns:p14="http://schemas.microsoft.com/office/powerpoint/2010/main" val="2573848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Phases</a:t>
            </a:r>
          </a:p>
          <a:p>
            <a:pPr marL="342900" indent="-342900">
              <a:buFont typeface="Arial" panose="020B0604020202020204" pitchFamily="34" charset="0"/>
              <a:buChar char="•"/>
            </a:pPr>
            <a:r>
              <a:rPr lang="en-US" dirty="0"/>
              <a:t>Phase 1- “Liquid and Vapor Stage”</a:t>
            </a:r>
          </a:p>
          <a:p>
            <a:pPr marL="342900" indent="-342900">
              <a:buFont typeface="Arial" panose="020B0604020202020204" pitchFamily="34" charset="0"/>
              <a:buChar char="•"/>
            </a:pPr>
            <a:r>
              <a:rPr lang="en-US" dirty="0"/>
              <a:t>Phase 2- “Trapping Action”</a:t>
            </a:r>
          </a:p>
          <a:p>
            <a:pPr marL="342900" indent="-342900">
              <a:buFont typeface="Arial" panose="020B0604020202020204" pitchFamily="34" charset="0"/>
              <a:buChar char="•"/>
            </a:pPr>
            <a:r>
              <a:rPr lang="en-US" dirty="0"/>
              <a:t>Phase 3- “Dry Film-Luster Appearance”</a:t>
            </a:r>
          </a:p>
          <a:p>
            <a:pPr marL="342900" indent="-342900">
              <a:buFont typeface="Arial" panose="020B0604020202020204" pitchFamily="34" charset="0"/>
              <a:buChar char="•"/>
            </a:pPr>
            <a:r>
              <a:rPr lang="en-US" dirty="0"/>
              <a:t>Phase 4- “Powder Formation”</a:t>
            </a:r>
          </a:p>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16</a:t>
            </a:fld>
            <a:endParaRPr lang="en-US"/>
          </a:p>
        </p:txBody>
      </p:sp>
    </p:spTree>
    <p:extLst>
      <p:ext uri="{BB962C8B-B14F-4D97-AF65-F5344CB8AC3E}">
        <p14:creationId xmlns:p14="http://schemas.microsoft.com/office/powerpoint/2010/main" val="234800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23</a:t>
            </a:fld>
            <a:endParaRPr lang="en-US"/>
          </a:p>
        </p:txBody>
      </p:sp>
    </p:spTree>
    <p:extLst>
      <p:ext uri="{BB962C8B-B14F-4D97-AF65-F5344CB8AC3E}">
        <p14:creationId xmlns:p14="http://schemas.microsoft.com/office/powerpoint/2010/main" val="281251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24</a:t>
            </a:fld>
            <a:endParaRPr lang="en-US"/>
          </a:p>
        </p:txBody>
      </p:sp>
    </p:spTree>
    <p:extLst>
      <p:ext uri="{BB962C8B-B14F-4D97-AF65-F5344CB8AC3E}">
        <p14:creationId xmlns:p14="http://schemas.microsoft.com/office/powerpoint/2010/main" val="198149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9B8634-C3BA-4F0D-860A-B3EC7F1560B5}" type="slidenum">
              <a:rPr lang="en-US" smtClean="0"/>
              <a:t>25</a:t>
            </a:fld>
            <a:endParaRPr lang="en-US"/>
          </a:p>
        </p:txBody>
      </p:sp>
    </p:spTree>
    <p:extLst>
      <p:ext uri="{BB962C8B-B14F-4D97-AF65-F5344CB8AC3E}">
        <p14:creationId xmlns:p14="http://schemas.microsoft.com/office/powerpoint/2010/main" val="122856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20, Aug 2 </a:t>
            </a:r>
          </a:p>
        </p:txBody>
      </p:sp>
      <p:sp>
        <p:nvSpPr>
          <p:cNvPr id="4" name="Slide Number Placeholder 3"/>
          <p:cNvSpPr>
            <a:spLocks noGrp="1"/>
          </p:cNvSpPr>
          <p:nvPr>
            <p:ph type="sldNum" sz="quarter" idx="5"/>
          </p:nvPr>
        </p:nvSpPr>
        <p:spPr/>
        <p:txBody>
          <a:bodyPr/>
          <a:lstStyle/>
          <a:p>
            <a:fld id="{C59B8634-C3BA-4F0D-860A-B3EC7F1560B5}" type="slidenum">
              <a:rPr lang="en-US" smtClean="0"/>
              <a:t>31</a:t>
            </a:fld>
            <a:endParaRPr lang="en-US"/>
          </a:p>
        </p:txBody>
      </p:sp>
    </p:spTree>
    <p:extLst>
      <p:ext uri="{BB962C8B-B14F-4D97-AF65-F5344CB8AC3E}">
        <p14:creationId xmlns:p14="http://schemas.microsoft.com/office/powerpoint/2010/main" val="250836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6 trees per plot and raked around the dimensions of the tree, into piles on each side of tree. Shoveled the almonds and shook as much almonds as we could, then dumped into 30 gallon container.  Weighed each container with a field scale in pounds and collected 100 nut sample for data.  </a:t>
            </a:r>
          </a:p>
        </p:txBody>
      </p:sp>
      <p:sp>
        <p:nvSpPr>
          <p:cNvPr id="4" name="Slide Number Placeholder 3"/>
          <p:cNvSpPr>
            <a:spLocks noGrp="1"/>
          </p:cNvSpPr>
          <p:nvPr>
            <p:ph type="sldNum" sz="quarter" idx="5"/>
          </p:nvPr>
        </p:nvSpPr>
        <p:spPr/>
        <p:txBody>
          <a:bodyPr/>
          <a:lstStyle/>
          <a:p>
            <a:fld id="{C59B8634-C3BA-4F0D-860A-B3EC7F1560B5}" type="slidenum">
              <a:rPr lang="en-US" smtClean="0"/>
              <a:t>32</a:t>
            </a:fld>
            <a:endParaRPr lang="en-US"/>
          </a:p>
        </p:txBody>
      </p:sp>
    </p:spTree>
    <p:extLst>
      <p:ext uri="{BB962C8B-B14F-4D97-AF65-F5344CB8AC3E}">
        <p14:creationId xmlns:p14="http://schemas.microsoft.com/office/powerpoint/2010/main" val="3945014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w/Photo Farmer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1002745"/>
            <a:ext cx="12192000" cy="5913336"/>
          </a:xfrm>
          <a:prstGeom prst="rect">
            <a:avLst/>
          </a:prstGeom>
          <a:gradFill>
            <a:gsLst>
              <a:gs pos="0">
                <a:schemeClr val="accent3">
                  <a:alpha val="0"/>
                </a:schemeClr>
              </a:gs>
              <a:gs pos="60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userDrawn="1"/>
        </p:nvSpPr>
        <p:spPr>
          <a:xfrm rot="5400000">
            <a:off x="-37353" y="37350"/>
            <a:ext cx="5087472" cy="501276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userDrawn="1"/>
        </p:nvSpPr>
        <p:spPr>
          <a:xfrm rot="5400000">
            <a:off x="-37356" y="37354"/>
            <a:ext cx="4945533" cy="487082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18677" y="18677"/>
            <a:ext cx="3959413" cy="392205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rot="5400000">
            <a:off x="-22412" y="22413"/>
            <a:ext cx="3810000" cy="3765176"/>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61E7E78C-05C8-4671-A455-3A8B6443A331}"/>
              </a:ext>
            </a:extLst>
          </p:cNvPr>
          <p:cNvSpPr txBox="1">
            <a:spLocks/>
          </p:cNvSpPr>
          <p:nvPr userDrawn="1"/>
        </p:nvSpPr>
        <p:spPr>
          <a:xfrm>
            <a:off x="1172482" y="4340905"/>
            <a:ext cx="5418145" cy="892352"/>
          </a:xfrm>
          <a:prstGeom prst="rect">
            <a:avLst/>
          </a:prstGeom>
        </p:spPr>
        <p:txBody>
          <a:bodyPr>
            <a:no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r">
              <a:lnSpc>
                <a:spcPct val="140000"/>
              </a:lnSpc>
            </a:pPr>
            <a:r>
              <a:rPr lang="en-US" sz="1200" b="0" dirty="0">
                <a:solidFill>
                  <a:schemeClr val="bg1"/>
                </a:solidFill>
                <a:latin typeface="+mn-lt"/>
              </a:rPr>
              <a:t>BRINGING QUALITY USA FORMULATED PRODUCTS</a:t>
            </a:r>
            <a:br>
              <a:rPr lang="en-US" sz="1200" b="0" dirty="0">
                <a:solidFill>
                  <a:schemeClr val="bg1"/>
                </a:solidFill>
                <a:latin typeface="+mn-lt"/>
              </a:rPr>
            </a:br>
            <a:r>
              <a:rPr lang="en-US" sz="1200" b="0" dirty="0">
                <a:solidFill>
                  <a:schemeClr val="bg1"/>
                </a:solidFill>
                <a:latin typeface="+mn-lt"/>
              </a:rPr>
              <a:t>TO THE FARMING COMMUNITY FOR</a:t>
            </a:r>
          </a:p>
          <a:p>
            <a:pPr algn="r">
              <a:lnSpc>
                <a:spcPct val="140000"/>
              </a:lnSpc>
            </a:pPr>
            <a:r>
              <a:rPr lang="en-US" sz="1200" b="0" dirty="0">
                <a:solidFill>
                  <a:schemeClr val="bg1"/>
                </a:solidFill>
                <a:latin typeface="+mn-lt"/>
              </a:rPr>
              <a:t>MORE THAN 80 YEARS.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5798" y="3862104"/>
            <a:ext cx="3002506" cy="2011680"/>
          </a:xfrm>
          <a:prstGeom prst="rect">
            <a:avLst/>
          </a:prstGeom>
          <a:effectLst>
            <a:outerShdw blurRad="190500" dist="127000" dir="2700000" algn="tl" rotWithShape="0">
              <a:srgbClr val="000000">
                <a:alpha val="21000"/>
              </a:srgbClr>
            </a:outerShdw>
          </a:effectLst>
        </p:spPr>
      </p:pic>
      <p:sp>
        <p:nvSpPr>
          <p:cNvPr id="11" name="Rectangle 10">
            <a:extLst>
              <a:ext uri="{FF2B5EF4-FFF2-40B4-BE49-F238E27FC236}">
                <a16:creationId xmlns:a16="http://schemas.microsoft.com/office/drawing/2014/main" id="{9D70EEB3-27F0-4B64-B7C0-4B1BB8BDE039}"/>
              </a:ext>
            </a:extLst>
          </p:cNvPr>
          <p:cNvSpPr/>
          <p:nvPr userDrawn="1"/>
        </p:nvSpPr>
        <p:spPr>
          <a:xfrm>
            <a:off x="3430385" y="6669360"/>
            <a:ext cx="6096000" cy="215444"/>
          </a:xfrm>
          <a:prstGeom prst="rect">
            <a:avLst/>
          </a:prstGeom>
        </p:spPr>
        <p:txBody>
          <a:bodyPr>
            <a:spAutoFit/>
          </a:bodyPr>
          <a:lstStyle/>
          <a:p>
            <a:pPr algn="ctr"/>
            <a:r>
              <a:rPr lang="en-US" sz="800" b="0" kern="1200">
                <a:solidFill>
                  <a:schemeClr val="bg1"/>
                </a:solidFill>
                <a:effectLst/>
                <a:latin typeface="+mn-lt"/>
                <a:ea typeface="+mn-ea"/>
                <a:cs typeface="+mn-cs"/>
              </a:rPr>
              <a:t>Miller Restricted. Do not copy or share without permission.</a:t>
            </a:r>
            <a:endParaRPr lang="en-US" sz="800" b="0">
              <a:solidFill>
                <a:schemeClr val="bg1"/>
              </a:solidFill>
            </a:endParaRPr>
          </a:p>
        </p:txBody>
      </p:sp>
    </p:spTree>
    <p:extLst>
      <p:ext uri="{BB962C8B-B14F-4D97-AF65-F5344CB8AC3E}">
        <p14:creationId xmlns:p14="http://schemas.microsoft.com/office/powerpoint/2010/main" val="330652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chemeClr val="bg1"/>
        </a:solidFill>
        <a:effectLst/>
      </p:bgPr>
    </p:bg>
    <p:spTree>
      <p:nvGrpSpPr>
        <p:cNvPr id="1" name=""/>
        <p:cNvGrpSpPr/>
        <p:nvPr/>
      </p:nvGrpSpPr>
      <p:grpSpPr>
        <a:xfrm>
          <a:off x="0" y="0"/>
          <a:ext cx="0" cy="0"/>
          <a:chOff x="0" y="0"/>
          <a:chExt cx="0" cy="0"/>
        </a:xfrm>
      </p:grpSpPr>
      <p:sp>
        <p:nvSpPr>
          <p:cNvPr id="9" name="Right Triangle 8"/>
          <p:cNvSpPr/>
          <p:nvPr userDrawn="1"/>
        </p:nvSpPr>
        <p:spPr>
          <a:xfrm rot="16200000">
            <a:off x="6226583" y="892577"/>
            <a:ext cx="6014131" cy="5916707"/>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9"/>
          <p:cNvSpPr/>
          <p:nvPr userDrawn="1"/>
        </p:nvSpPr>
        <p:spPr>
          <a:xfrm rot="16200000">
            <a:off x="6372413" y="1038409"/>
            <a:ext cx="5864412" cy="5774765"/>
          </a:xfrm>
          <a:prstGeom prst="rtTriangl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10"/>
          <p:cNvSpPr/>
          <p:nvPr userDrawn="1"/>
        </p:nvSpPr>
        <p:spPr>
          <a:xfrm rot="16200000">
            <a:off x="7160563" y="1826558"/>
            <a:ext cx="5065058" cy="4997823"/>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userDrawn="1"/>
        </p:nvSpPr>
        <p:spPr>
          <a:xfrm rot="16200000">
            <a:off x="7308442" y="1974439"/>
            <a:ext cx="4916190" cy="4850931"/>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938306" y="879755"/>
            <a:ext cx="8429812" cy="2758421"/>
          </a:xfrm>
          <a:prstGeom prst="rect">
            <a:avLst/>
          </a:prstGeom>
        </p:spPr>
        <p:txBody>
          <a:bodyPr vert="horz" anchor="b"/>
          <a:lstStyle>
            <a:lvl1pPr>
              <a:defRPr sz="4800" b="1" i="0">
                <a:solidFill>
                  <a:schemeClr val="accent3"/>
                </a:solidFill>
                <a:latin typeface="Arial"/>
                <a:cs typeface="Arial"/>
              </a:defRPr>
            </a:lvl1pPr>
          </a:lstStyle>
          <a:p>
            <a:r>
              <a:rPr lang="en-US"/>
              <a:t>Click to edit Master title style</a:t>
            </a:r>
          </a:p>
        </p:txBody>
      </p:sp>
      <p:sp>
        <p:nvSpPr>
          <p:cNvPr id="12" name="Text Placeholder 3"/>
          <p:cNvSpPr>
            <a:spLocks noGrp="1"/>
          </p:cNvSpPr>
          <p:nvPr>
            <p:ph type="body" sz="quarter" idx="10"/>
          </p:nvPr>
        </p:nvSpPr>
        <p:spPr>
          <a:xfrm>
            <a:off x="933450" y="3900098"/>
            <a:ext cx="5880100" cy="2032000"/>
          </a:xfrm>
          <a:prstGeom prst="rect">
            <a:avLst/>
          </a:prstGeom>
        </p:spPr>
        <p:txBody>
          <a:bodyPr vert="horz"/>
          <a:lstStyle>
            <a:lvl1pPr marL="0" indent="0">
              <a:buNone/>
              <a:defRPr sz="2800">
                <a:solidFill>
                  <a:schemeClr val="accent4"/>
                </a:solidFill>
              </a:defRPr>
            </a:lvl1pPr>
          </a:lstStyle>
          <a:p>
            <a:pPr lvl="0"/>
            <a:r>
              <a:rPr lang="en-US"/>
              <a:t>Click to edit Master text styles</a:t>
            </a:r>
          </a:p>
        </p:txBody>
      </p:sp>
      <p:cxnSp>
        <p:nvCxnSpPr>
          <p:cNvPr id="14" name="Straight Connector 13"/>
          <p:cNvCxnSpPr>
            <a:cxnSpLocks/>
          </p:cNvCxnSpPr>
          <p:nvPr userDrawn="1"/>
        </p:nvCxnSpPr>
        <p:spPr>
          <a:xfrm>
            <a:off x="933450" y="3778547"/>
            <a:ext cx="7597962" cy="0"/>
          </a:xfrm>
          <a:prstGeom prst="line">
            <a:avLst/>
          </a:prstGeom>
          <a:ln w="12700" cmpd="sng">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pic>
        <p:nvPicPr>
          <p:cNvPr id="16" name="Picture 15" descr="Miller-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6077" y="4850151"/>
            <a:ext cx="2176279" cy="1458107"/>
          </a:xfrm>
          <a:prstGeom prst="rect">
            <a:avLst/>
          </a:prstGeom>
        </p:spPr>
      </p:pic>
      <p:sp>
        <p:nvSpPr>
          <p:cNvPr id="13" name="Rectangle 12">
            <a:extLst>
              <a:ext uri="{FF2B5EF4-FFF2-40B4-BE49-F238E27FC236}">
                <a16:creationId xmlns:a16="http://schemas.microsoft.com/office/drawing/2014/main" id="{0A678AEB-D906-4313-9A4B-0ABA1CE449F3}"/>
              </a:ext>
            </a:extLst>
          </p:cNvPr>
          <p:cNvSpPr/>
          <p:nvPr userDrawn="1"/>
        </p:nvSpPr>
        <p:spPr>
          <a:xfrm>
            <a:off x="247791" y="6642556"/>
            <a:ext cx="6096000" cy="253916"/>
          </a:xfrm>
          <a:prstGeom prst="rect">
            <a:avLst/>
          </a:prstGeom>
        </p:spPr>
        <p:txBody>
          <a:bodyPr>
            <a:spAutoFit/>
          </a:bodyPr>
          <a:lstStyle/>
          <a:p>
            <a:pPr algn="ctr"/>
            <a:r>
              <a:rPr lang="en-US" sz="1050" b="0" kern="1200" baseline="30000">
                <a:solidFill>
                  <a:schemeClr val="tx1"/>
                </a:solidFill>
                <a:effectLst/>
                <a:latin typeface="+mn-lt"/>
                <a:ea typeface="+mn-ea"/>
                <a:cs typeface="+mn-cs"/>
              </a:rPr>
              <a:t>Miller Restricted. Do not copy or share without permission</a:t>
            </a:r>
            <a:r>
              <a:rPr lang="en-US" sz="1050" b="0" kern="1200">
                <a:solidFill>
                  <a:schemeClr val="tx1"/>
                </a:solidFill>
                <a:effectLst/>
                <a:latin typeface="+mn-lt"/>
                <a:ea typeface="+mn-ea"/>
                <a:cs typeface="+mn-cs"/>
              </a:rPr>
              <a:t>.</a:t>
            </a:r>
            <a:endParaRPr lang="en-US" sz="1050" b="0">
              <a:solidFill>
                <a:schemeClr val="tx1"/>
              </a:solidFill>
            </a:endParaRPr>
          </a:p>
        </p:txBody>
      </p:sp>
    </p:spTree>
    <p:extLst>
      <p:ext uri="{BB962C8B-B14F-4D97-AF65-F5344CB8AC3E}">
        <p14:creationId xmlns:p14="http://schemas.microsoft.com/office/powerpoint/2010/main" val="310959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One Column">
    <p:bg>
      <p:bgPr>
        <a:solidFill>
          <a:schemeClr val="bg1"/>
        </a:solidFill>
        <a:effectLst/>
      </p:bgPr>
    </p:bg>
    <p:spTree>
      <p:nvGrpSpPr>
        <p:cNvPr id="1" name=""/>
        <p:cNvGrpSpPr/>
        <p:nvPr/>
      </p:nvGrpSpPr>
      <p:grpSpPr>
        <a:xfrm>
          <a:off x="0" y="0"/>
          <a:ext cx="0" cy="0"/>
          <a:chOff x="0" y="0"/>
          <a:chExt cx="0" cy="0"/>
        </a:xfrm>
      </p:grpSpPr>
      <p:sp>
        <p:nvSpPr>
          <p:cNvPr id="4" name="Parallelogram 3"/>
          <p:cNvSpPr/>
          <p:nvPr userDrawn="1"/>
        </p:nvSpPr>
        <p:spPr>
          <a:xfrm>
            <a:off x="6000542" y="6291896"/>
            <a:ext cx="3613357" cy="566104"/>
          </a:xfrm>
          <a:prstGeom prst="parallelogram">
            <a:avLst>
              <a:gd name="adj" fmla="val 97524"/>
            </a:avLst>
          </a:prstGeom>
          <a:solidFill>
            <a:srgbClr val="0099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arallelogram 4"/>
          <p:cNvSpPr/>
          <p:nvPr userDrawn="1"/>
        </p:nvSpPr>
        <p:spPr>
          <a:xfrm>
            <a:off x="9185081" y="6291896"/>
            <a:ext cx="3613357" cy="566104"/>
          </a:xfrm>
          <a:prstGeom prst="parallelogram">
            <a:avLst>
              <a:gd name="adj" fmla="val 9752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userDrawn="1"/>
        </p:nvSpPr>
        <p:spPr>
          <a:xfrm>
            <a:off x="5089577" y="6291896"/>
            <a:ext cx="1320826" cy="566104"/>
          </a:xfrm>
          <a:prstGeom prst="parallelogram">
            <a:avLst>
              <a:gd name="adj" fmla="val 9752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61E7E78C-05C8-4671-A455-3A8B6443A331}"/>
              </a:ext>
            </a:extLst>
          </p:cNvPr>
          <p:cNvSpPr txBox="1">
            <a:spLocks/>
          </p:cNvSpPr>
          <p:nvPr userDrawn="1"/>
        </p:nvSpPr>
        <p:spPr>
          <a:xfrm>
            <a:off x="2477524" y="6212181"/>
            <a:ext cx="3284265" cy="445294"/>
          </a:xfrm>
          <a:prstGeom prst="rect">
            <a:avLst/>
          </a:prstGeom>
        </p:spPr>
        <p:txBody>
          <a:bodyPr>
            <a:normAutofit fontScale="92500"/>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nSpc>
                <a:spcPct val="150000"/>
              </a:lnSpc>
            </a:pPr>
            <a:r>
              <a:rPr lang="en-US" sz="700" dirty="0">
                <a:solidFill>
                  <a:schemeClr val="accent3"/>
                </a:solidFill>
                <a:latin typeface="+mn-lt"/>
              </a:rPr>
              <a:t>                                    BRINGING QUALITY USA FORMULATED PRODUCTS</a:t>
            </a:r>
            <a:br>
              <a:rPr lang="en-US" sz="700" dirty="0">
                <a:solidFill>
                  <a:schemeClr val="accent3"/>
                </a:solidFill>
                <a:latin typeface="+mn-lt"/>
              </a:rPr>
            </a:br>
            <a:r>
              <a:rPr lang="en-US" sz="700" dirty="0">
                <a:solidFill>
                  <a:schemeClr val="accent3"/>
                </a:solidFill>
                <a:latin typeface="+mn-lt"/>
              </a:rPr>
              <a:t>TO THE FARMING COMMUNITY FOR MORE THAN 80 YEARS.</a:t>
            </a:r>
          </a:p>
        </p:txBody>
      </p:sp>
      <p:sp>
        <p:nvSpPr>
          <p:cNvPr id="8" name="TextBox 7"/>
          <p:cNvSpPr txBox="1"/>
          <p:nvPr userDrawn="1"/>
        </p:nvSpPr>
        <p:spPr>
          <a:xfrm>
            <a:off x="5522643" y="6386617"/>
            <a:ext cx="532692" cy="323165"/>
          </a:xfrm>
          <a:prstGeom prst="rect">
            <a:avLst/>
          </a:prstGeom>
          <a:noFill/>
        </p:spPr>
        <p:txBody>
          <a:bodyPr wrap="square" rtlCol="0">
            <a:spAutoFit/>
          </a:bodyPr>
          <a:lstStyle/>
          <a:p>
            <a:pPr algn="ctr"/>
            <a:fld id="{D947CB68-AFF2-DF4E-BF16-3B941BFB5049}" type="slidenum">
              <a:rPr lang="en-US" sz="1500" b="0" smtClean="0">
                <a:solidFill>
                  <a:srgbClr val="FFFFFF"/>
                </a:solidFill>
              </a:rPr>
              <a:t>‹#›</a:t>
            </a:fld>
            <a:endParaRPr lang="en-US" sz="1500" b="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75" y="5977455"/>
            <a:ext cx="1090638" cy="730728"/>
          </a:xfrm>
          <a:prstGeom prst="rect">
            <a:avLst/>
          </a:prstGeom>
        </p:spPr>
      </p:pic>
      <p:sp>
        <p:nvSpPr>
          <p:cNvPr id="10" name="Content Placeholder 9"/>
          <p:cNvSpPr>
            <a:spLocks noGrp="1"/>
          </p:cNvSpPr>
          <p:nvPr>
            <p:ph sz="quarter" idx="10"/>
          </p:nvPr>
        </p:nvSpPr>
        <p:spPr>
          <a:xfrm>
            <a:off x="604838" y="1292225"/>
            <a:ext cx="11056937" cy="4422775"/>
          </a:xfrm>
          <a:prstGeom prst="rect">
            <a:avLst/>
          </a:prstGeom>
        </p:spPr>
        <p:txBody>
          <a:bodyPr vert="horz"/>
          <a:lstStyle>
            <a:lvl1pPr marL="0" indent="0">
              <a:buNone/>
              <a:defRPr sz="2200">
                <a:solidFill>
                  <a:schemeClr val="tx1"/>
                </a:solidFill>
              </a:defRPr>
            </a:lvl1pPr>
            <a:lvl2pPr marL="457200" indent="0">
              <a:buNone/>
              <a:defRPr sz="1800">
                <a:solidFill>
                  <a:schemeClr val="tx1">
                    <a:lumMod val="60000"/>
                    <a:lumOff val="40000"/>
                  </a:schemeClr>
                </a:solidFill>
              </a:defRPr>
            </a:lvl2pPr>
            <a:lvl3pPr marL="914400" indent="0">
              <a:buNone/>
              <a:defRPr sz="1800">
                <a:solidFill>
                  <a:schemeClr val="tx1">
                    <a:lumMod val="60000"/>
                    <a:lumOff val="40000"/>
                  </a:schemeClr>
                </a:solidFill>
              </a:defRPr>
            </a:lvl3pPr>
            <a:lvl4pPr marL="1371600" indent="0">
              <a:buNone/>
              <a:defRPr sz="1800">
                <a:solidFill>
                  <a:schemeClr val="tx1">
                    <a:lumMod val="60000"/>
                    <a:lumOff val="40000"/>
                  </a:schemeClr>
                </a:solidFill>
              </a:defRPr>
            </a:lvl4pPr>
            <a:lvl5pPr marL="1828800" indent="0">
              <a:buNone/>
              <a:defRPr sz="1800">
                <a:solidFill>
                  <a:schemeClr val="tx1">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a:cxnSpLocks/>
          </p:cNvCxnSpPr>
          <p:nvPr userDrawn="1"/>
        </p:nvCxnSpPr>
        <p:spPr>
          <a:xfrm>
            <a:off x="604838" y="1036841"/>
            <a:ext cx="11056937" cy="0"/>
          </a:xfrm>
          <a:prstGeom prst="line">
            <a:avLst/>
          </a:prstGeom>
          <a:ln w="12700" cmpd="sng">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Title 6"/>
          <p:cNvSpPr>
            <a:spLocks noGrp="1"/>
          </p:cNvSpPr>
          <p:nvPr>
            <p:ph type="title"/>
          </p:nvPr>
        </p:nvSpPr>
        <p:spPr>
          <a:xfrm>
            <a:off x="608321" y="183827"/>
            <a:ext cx="11053454" cy="785443"/>
          </a:xfrm>
          <a:prstGeom prst="rect">
            <a:avLst/>
          </a:prstGeom>
        </p:spPr>
        <p:txBody>
          <a:bodyPr vert="horz" anchor="ctr" anchorCtr="0"/>
          <a:lstStyle>
            <a:lvl1pPr>
              <a:defRPr sz="2800">
                <a:solidFill>
                  <a:schemeClr val="accent3"/>
                </a:solidFill>
              </a:defRPr>
            </a:lvl1pPr>
          </a:lstStyle>
          <a:p>
            <a:r>
              <a:rPr lang="en-US"/>
              <a:t>Click to edit Master title style</a:t>
            </a:r>
          </a:p>
        </p:txBody>
      </p:sp>
      <p:sp>
        <p:nvSpPr>
          <p:cNvPr id="13" name="TextBox 12">
            <a:extLst>
              <a:ext uri="{FF2B5EF4-FFF2-40B4-BE49-F238E27FC236}">
                <a16:creationId xmlns:a16="http://schemas.microsoft.com/office/drawing/2014/main" id="{3AAE48B6-F18A-451C-A2E7-D47CDB0B9709}"/>
              </a:ext>
            </a:extLst>
          </p:cNvPr>
          <p:cNvSpPr txBox="1"/>
          <p:nvPr userDrawn="1"/>
        </p:nvSpPr>
        <p:spPr>
          <a:xfrm>
            <a:off x="12200313" y="6212181"/>
            <a:ext cx="684415" cy="645819"/>
          </a:xfrm>
          <a:prstGeom prst="rect">
            <a:avLst/>
          </a:prstGeom>
          <a:solidFill>
            <a:schemeClr val="bg2"/>
          </a:solidFill>
        </p:spPr>
        <p:txBody>
          <a:bodyPr wrap="square" rtlCol="0">
            <a:spAutoFit/>
          </a:bodyPr>
          <a:lstStyle/>
          <a:p>
            <a:endParaRPr lang="en-US"/>
          </a:p>
        </p:txBody>
      </p:sp>
      <p:sp>
        <p:nvSpPr>
          <p:cNvPr id="15" name="Rectangle 14">
            <a:extLst>
              <a:ext uri="{FF2B5EF4-FFF2-40B4-BE49-F238E27FC236}">
                <a16:creationId xmlns:a16="http://schemas.microsoft.com/office/drawing/2014/main" id="{AC552786-8CA8-4529-9D06-ED3636082A62}"/>
              </a:ext>
            </a:extLst>
          </p:cNvPr>
          <p:cNvSpPr/>
          <p:nvPr userDrawn="1"/>
        </p:nvSpPr>
        <p:spPr>
          <a:xfrm>
            <a:off x="1443923" y="6673226"/>
            <a:ext cx="3613358" cy="253916"/>
          </a:xfrm>
          <a:prstGeom prst="rect">
            <a:avLst/>
          </a:prstGeom>
        </p:spPr>
        <p:txBody>
          <a:bodyPr wrap="square">
            <a:spAutoFit/>
          </a:bodyPr>
          <a:lstStyle/>
          <a:p>
            <a:pPr algn="ctr"/>
            <a:r>
              <a:rPr lang="en-US" sz="1050" b="0" kern="1200" baseline="30000">
                <a:solidFill>
                  <a:schemeClr val="tx1"/>
                </a:solidFill>
                <a:effectLst/>
                <a:latin typeface="+mn-lt"/>
                <a:ea typeface="+mn-ea"/>
                <a:cs typeface="+mn-cs"/>
              </a:rPr>
              <a:t>Miller Restricted. Do not copy or share without permission</a:t>
            </a:r>
            <a:endParaRPr lang="en-US" sz="1050" b="0">
              <a:solidFill>
                <a:schemeClr val="tx1"/>
              </a:solidFill>
            </a:endParaRPr>
          </a:p>
        </p:txBody>
      </p:sp>
    </p:spTree>
    <p:extLst>
      <p:ext uri="{BB962C8B-B14F-4D97-AF65-F5344CB8AC3E}">
        <p14:creationId xmlns:p14="http://schemas.microsoft.com/office/powerpoint/2010/main" val="3552098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wo Column">
    <p:bg>
      <p:bgPr>
        <a:solidFill>
          <a:schemeClr val="bg1"/>
        </a:solidFill>
        <a:effectLst/>
      </p:bgPr>
    </p:bg>
    <p:spTree>
      <p:nvGrpSpPr>
        <p:cNvPr id="1" name=""/>
        <p:cNvGrpSpPr/>
        <p:nvPr/>
      </p:nvGrpSpPr>
      <p:grpSpPr>
        <a:xfrm>
          <a:off x="0" y="0"/>
          <a:ext cx="0" cy="0"/>
          <a:chOff x="0" y="0"/>
          <a:chExt cx="0" cy="0"/>
        </a:xfrm>
      </p:grpSpPr>
      <p:cxnSp>
        <p:nvCxnSpPr>
          <p:cNvPr id="2" name="Straight Connector 1"/>
          <p:cNvCxnSpPr>
            <a:cxnSpLocks/>
          </p:cNvCxnSpPr>
          <p:nvPr userDrawn="1"/>
        </p:nvCxnSpPr>
        <p:spPr>
          <a:xfrm>
            <a:off x="604838" y="1036841"/>
            <a:ext cx="10898386" cy="0"/>
          </a:xfrm>
          <a:prstGeom prst="line">
            <a:avLst/>
          </a:prstGeom>
          <a:ln w="12700" cmpd="sng">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3" name="Title 6"/>
          <p:cNvSpPr>
            <a:spLocks noGrp="1"/>
          </p:cNvSpPr>
          <p:nvPr>
            <p:ph type="title"/>
          </p:nvPr>
        </p:nvSpPr>
        <p:spPr>
          <a:xfrm>
            <a:off x="608313" y="183827"/>
            <a:ext cx="10894911" cy="785443"/>
          </a:xfrm>
          <a:prstGeom prst="rect">
            <a:avLst/>
          </a:prstGeom>
        </p:spPr>
        <p:txBody>
          <a:bodyPr vert="horz" anchor="ctr" anchorCtr="0"/>
          <a:lstStyle>
            <a:lvl1pPr>
              <a:defRPr sz="2800">
                <a:solidFill>
                  <a:schemeClr val="accent3"/>
                </a:solidFill>
              </a:defRPr>
            </a:lvl1pPr>
          </a:lstStyle>
          <a:p>
            <a:r>
              <a:rPr lang="en-US"/>
              <a:t>Click to edit Master title style</a:t>
            </a:r>
          </a:p>
        </p:txBody>
      </p:sp>
      <p:sp>
        <p:nvSpPr>
          <p:cNvPr id="4" name="Parallelogram 3"/>
          <p:cNvSpPr/>
          <p:nvPr userDrawn="1"/>
        </p:nvSpPr>
        <p:spPr>
          <a:xfrm>
            <a:off x="6000542" y="6291896"/>
            <a:ext cx="3613357" cy="566104"/>
          </a:xfrm>
          <a:prstGeom prst="parallelogram">
            <a:avLst>
              <a:gd name="adj" fmla="val 97524"/>
            </a:avLst>
          </a:prstGeom>
          <a:solidFill>
            <a:srgbClr val="0099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arallelogram 4"/>
          <p:cNvSpPr/>
          <p:nvPr userDrawn="1"/>
        </p:nvSpPr>
        <p:spPr>
          <a:xfrm>
            <a:off x="9185081" y="6291896"/>
            <a:ext cx="3613357" cy="566104"/>
          </a:xfrm>
          <a:prstGeom prst="parallelogram">
            <a:avLst>
              <a:gd name="adj" fmla="val 9752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userDrawn="1"/>
        </p:nvSpPr>
        <p:spPr>
          <a:xfrm>
            <a:off x="5089577" y="6291896"/>
            <a:ext cx="1320826" cy="566104"/>
          </a:xfrm>
          <a:prstGeom prst="parallelogram">
            <a:avLst>
              <a:gd name="adj" fmla="val 9752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61E7E78C-05C8-4671-A455-3A8B6443A331}"/>
              </a:ext>
            </a:extLst>
          </p:cNvPr>
          <p:cNvSpPr txBox="1">
            <a:spLocks/>
          </p:cNvSpPr>
          <p:nvPr userDrawn="1"/>
        </p:nvSpPr>
        <p:spPr>
          <a:xfrm>
            <a:off x="2477524" y="6212181"/>
            <a:ext cx="3284265" cy="445294"/>
          </a:xfrm>
          <a:prstGeom prst="rect">
            <a:avLst/>
          </a:prstGeom>
        </p:spPr>
        <p:txBody>
          <a:bodyPr>
            <a:normAutofit fontScale="92500"/>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nSpc>
                <a:spcPct val="150000"/>
              </a:lnSpc>
            </a:pPr>
            <a:r>
              <a:rPr lang="en-US" sz="700" dirty="0">
                <a:solidFill>
                  <a:schemeClr val="accent3"/>
                </a:solidFill>
                <a:latin typeface="+mn-lt"/>
              </a:rPr>
              <a:t>                                    BRINGING QUALITY USA FORMULATED PRODUCTS</a:t>
            </a:r>
            <a:br>
              <a:rPr lang="en-US" sz="700" dirty="0">
                <a:solidFill>
                  <a:schemeClr val="accent3"/>
                </a:solidFill>
                <a:latin typeface="+mn-lt"/>
              </a:rPr>
            </a:br>
            <a:r>
              <a:rPr lang="en-US" sz="700" dirty="0">
                <a:solidFill>
                  <a:schemeClr val="accent3"/>
                </a:solidFill>
                <a:latin typeface="+mn-lt"/>
              </a:rPr>
              <a:t>TO THE FARMING COMMUNITY FOR MORE THAN 80 YEARS.</a:t>
            </a:r>
          </a:p>
        </p:txBody>
      </p:sp>
      <p:sp>
        <p:nvSpPr>
          <p:cNvPr id="8" name="TextBox 7"/>
          <p:cNvSpPr txBox="1"/>
          <p:nvPr userDrawn="1"/>
        </p:nvSpPr>
        <p:spPr>
          <a:xfrm>
            <a:off x="5522643" y="6386617"/>
            <a:ext cx="532692" cy="323165"/>
          </a:xfrm>
          <a:prstGeom prst="rect">
            <a:avLst/>
          </a:prstGeom>
          <a:noFill/>
        </p:spPr>
        <p:txBody>
          <a:bodyPr wrap="square" rtlCol="0">
            <a:spAutoFit/>
          </a:bodyPr>
          <a:lstStyle/>
          <a:p>
            <a:pPr algn="ctr"/>
            <a:fld id="{D947CB68-AFF2-DF4E-BF16-3B941BFB5049}" type="slidenum">
              <a:rPr lang="en-US" sz="1500" b="0" smtClean="0">
                <a:solidFill>
                  <a:srgbClr val="FFFFFF"/>
                </a:solidFill>
              </a:rPr>
              <a:t>‹#›</a:t>
            </a:fld>
            <a:endParaRPr lang="en-US" sz="1500" b="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75" y="5977455"/>
            <a:ext cx="1090638" cy="730727"/>
          </a:xfrm>
          <a:prstGeom prst="rect">
            <a:avLst/>
          </a:prstGeom>
        </p:spPr>
      </p:pic>
      <p:sp>
        <p:nvSpPr>
          <p:cNvPr id="10" name="Content Placeholder 9"/>
          <p:cNvSpPr>
            <a:spLocks noGrp="1"/>
          </p:cNvSpPr>
          <p:nvPr>
            <p:ph sz="quarter" idx="10"/>
          </p:nvPr>
        </p:nvSpPr>
        <p:spPr>
          <a:xfrm>
            <a:off x="604838" y="1292225"/>
            <a:ext cx="5230739" cy="4422775"/>
          </a:xfrm>
          <a:prstGeom prst="rect">
            <a:avLst/>
          </a:prstGeom>
        </p:spPr>
        <p:txBody>
          <a:bodyPr vert="horz"/>
          <a:lstStyle>
            <a:lvl1pPr marL="0" indent="0">
              <a:buNone/>
              <a:defRPr sz="2200">
                <a:solidFill>
                  <a:schemeClr val="tx1"/>
                </a:solidFill>
              </a:defRPr>
            </a:lvl1pPr>
            <a:lvl2pPr marL="457200" indent="0">
              <a:buNone/>
              <a:defRPr sz="1800">
                <a:solidFill>
                  <a:schemeClr val="tx1">
                    <a:lumMod val="60000"/>
                    <a:lumOff val="40000"/>
                  </a:schemeClr>
                </a:solidFill>
              </a:defRPr>
            </a:lvl2pPr>
            <a:lvl3pPr marL="914400" indent="0">
              <a:buNone/>
              <a:defRPr sz="1800">
                <a:solidFill>
                  <a:schemeClr val="tx1">
                    <a:lumMod val="60000"/>
                    <a:lumOff val="40000"/>
                  </a:schemeClr>
                </a:solidFill>
              </a:defRPr>
            </a:lvl3pPr>
            <a:lvl4pPr marL="1371600" indent="0">
              <a:buNone/>
              <a:defRPr sz="1800">
                <a:solidFill>
                  <a:schemeClr val="tx1">
                    <a:lumMod val="60000"/>
                    <a:lumOff val="40000"/>
                  </a:schemeClr>
                </a:solidFill>
              </a:defRPr>
            </a:lvl4pPr>
            <a:lvl5pPr marL="1828800" indent="0">
              <a:buNone/>
              <a:defRPr sz="1800">
                <a:solidFill>
                  <a:schemeClr val="tx1">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p:cNvSpPr>
            <a:spLocks noGrp="1"/>
          </p:cNvSpPr>
          <p:nvPr>
            <p:ph sz="quarter" idx="11"/>
          </p:nvPr>
        </p:nvSpPr>
        <p:spPr>
          <a:xfrm>
            <a:off x="6272485" y="1292225"/>
            <a:ext cx="5230739" cy="4422775"/>
          </a:xfrm>
          <a:prstGeom prst="rect">
            <a:avLst/>
          </a:prstGeom>
        </p:spPr>
        <p:txBody>
          <a:bodyPr vert="horz"/>
          <a:lstStyle>
            <a:lvl1pPr marL="0" indent="0">
              <a:buNone/>
              <a:defRPr sz="2200">
                <a:solidFill>
                  <a:schemeClr val="tx1"/>
                </a:solidFill>
              </a:defRPr>
            </a:lvl1pPr>
            <a:lvl2pPr marL="457200" indent="0">
              <a:buNone/>
              <a:defRPr sz="1800">
                <a:solidFill>
                  <a:schemeClr val="tx1">
                    <a:lumMod val="60000"/>
                    <a:lumOff val="40000"/>
                  </a:schemeClr>
                </a:solidFill>
              </a:defRPr>
            </a:lvl2pPr>
            <a:lvl3pPr marL="914400" indent="0">
              <a:buNone/>
              <a:defRPr sz="1800">
                <a:solidFill>
                  <a:schemeClr val="tx1">
                    <a:lumMod val="60000"/>
                    <a:lumOff val="40000"/>
                  </a:schemeClr>
                </a:solidFill>
              </a:defRPr>
            </a:lvl3pPr>
            <a:lvl4pPr marL="1371600" indent="0">
              <a:buNone/>
              <a:defRPr sz="1800">
                <a:solidFill>
                  <a:schemeClr val="tx1">
                    <a:lumMod val="60000"/>
                    <a:lumOff val="40000"/>
                  </a:schemeClr>
                </a:solidFill>
              </a:defRPr>
            </a:lvl4pPr>
            <a:lvl5pPr marL="1828800" indent="0">
              <a:buNone/>
              <a:defRPr sz="1800">
                <a:solidFill>
                  <a:schemeClr val="tx1">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6CD5B050-DD45-4395-A358-1869411D21F7}"/>
              </a:ext>
            </a:extLst>
          </p:cNvPr>
          <p:cNvSpPr txBox="1"/>
          <p:nvPr userDrawn="1"/>
        </p:nvSpPr>
        <p:spPr>
          <a:xfrm>
            <a:off x="12200313" y="6212181"/>
            <a:ext cx="684415" cy="645819"/>
          </a:xfrm>
          <a:prstGeom prst="rect">
            <a:avLst/>
          </a:prstGeom>
          <a:solidFill>
            <a:schemeClr val="bg2"/>
          </a:solidFill>
        </p:spPr>
        <p:txBody>
          <a:bodyPr wrap="square" rtlCol="0">
            <a:spAutoFit/>
          </a:bodyPr>
          <a:lstStyle/>
          <a:p>
            <a:endParaRPr lang="en-US"/>
          </a:p>
        </p:txBody>
      </p:sp>
      <p:sp>
        <p:nvSpPr>
          <p:cNvPr id="15" name="Rectangle 14">
            <a:extLst>
              <a:ext uri="{FF2B5EF4-FFF2-40B4-BE49-F238E27FC236}">
                <a16:creationId xmlns:a16="http://schemas.microsoft.com/office/drawing/2014/main" id="{9B359F51-F73C-49A6-9329-A6A5423C2182}"/>
              </a:ext>
            </a:extLst>
          </p:cNvPr>
          <p:cNvSpPr/>
          <p:nvPr userDrawn="1"/>
        </p:nvSpPr>
        <p:spPr>
          <a:xfrm>
            <a:off x="1443923" y="6673226"/>
            <a:ext cx="3613358" cy="253916"/>
          </a:xfrm>
          <a:prstGeom prst="rect">
            <a:avLst/>
          </a:prstGeom>
        </p:spPr>
        <p:txBody>
          <a:bodyPr wrap="square">
            <a:spAutoFit/>
          </a:bodyPr>
          <a:lstStyle/>
          <a:p>
            <a:pPr algn="ctr"/>
            <a:r>
              <a:rPr lang="en-US" sz="1050" b="0" kern="1200" baseline="30000">
                <a:solidFill>
                  <a:schemeClr val="tx1"/>
                </a:solidFill>
                <a:effectLst/>
                <a:latin typeface="+mn-lt"/>
                <a:ea typeface="+mn-ea"/>
                <a:cs typeface="+mn-cs"/>
              </a:rPr>
              <a:t>Miller Restricted. Do not copy or share without permission</a:t>
            </a:r>
            <a:endParaRPr lang="en-US" sz="1050" b="0">
              <a:solidFill>
                <a:schemeClr val="tx1"/>
              </a:solidFill>
            </a:endParaRPr>
          </a:p>
        </p:txBody>
      </p:sp>
    </p:spTree>
    <p:extLst>
      <p:ext uri="{BB962C8B-B14F-4D97-AF65-F5344CB8AC3E}">
        <p14:creationId xmlns:p14="http://schemas.microsoft.com/office/powerpoint/2010/main" val="1627613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Title only">
    <p:bg>
      <p:bgPr>
        <a:solidFill>
          <a:schemeClr val="bg1"/>
        </a:solidFill>
        <a:effectLst/>
      </p:bgPr>
    </p:bg>
    <p:spTree>
      <p:nvGrpSpPr>
        <p:cNvPr id="1" name=""/>
        <p:cNvGrpSpPr/>
        <p:nvPr/>
      </p:nvGrpSpPr>
      <p:grpSpPr>
        <a:xfrm>
          <a:off x="0" y="0"/>
          <a:ext cx="0" cy="0"/>
          <a:chOff x="0" y="0"/>
          <a:chExt cx="0" cy="0"/>
        </a:xfrm>
      </p:grpSpPr>
      <p:sp>
        <p:nvSpPr>
          <p:cNvPr id="4" name="Parallelogram 3"/>
          <p:cNvSpPr/>
          <p:nvPr userDrawn="1"/>
        </p:nvSpPr>
        <p:spPr>
          <a:xfrm>
            <a:off x="6000542" y="6291896"/>
            <a:ext cx="3613357" cy="566104"/>
          </a:xfrm>
          <a:prstGeom prst="parallelogram">
            <a:avLst>
              <a:gd name="adj" fmla="val 97524"/>
            </a:avLst>
          </a:prstGeom>
          <a:solidFill>
            <a:srgbClr val="0099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arallelogram 4"/>
          <p:cNvSpPr/>
          <p:nvPr userDrawn="1"/>
        </p:nvSpPr>
        <p:spPr>
          <a:xfrm>
            <a:off x="9185081" y="6291896"/>
            <a:ext cx="3613357" cy="566104"/>
          </a:xfrm>
          <a:prstGeom prst="parallelogram">
            <a:avLst>
              <a:gd name="adj" fmla="val 9752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userDrawn="1"/>
        </p:nvSpPr>
        <p:spPr>
          <a:xfrm>
            <a:off x="5089577" y="6291896"/>
            <a:ext cx="1320826" cy="566104"/>
          </a:xfrm>
          <a:prstGeom prst="parallelogram">
            <a:avLst>
              <a:gd name="adj" fmla="val 9752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61E7E78C-05C8-4671-A455-3A8B6443A331}"/>
              </a:ext>
            </a:extLst>
          </p:cNvPr>
          <p:cNvSpPr txBox="1">
            <a:spLocks/>
          </p:cNvSpPr>
          <p:nvPr userDrawn="1"/>
        </p:nvSpPr>
        <p:spPr>
          <a:xfrm>
            <a:off x="2477524" y="6212181"/>
            <a:ext cx="3284265" cy="445294"/>
          </a:xfrm>
          <a:prstGeom prst="rect">
            <a:avLst/>
          </a:prstGeom>
        </p:spPr>
        <p:txBody>
          <a:bodyPr>
            <a:normAutofit fontScale="92500"/>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nSpc>
                <a:spcPct val="150000"/>
              </a:lnSpc>
            </a:pPr>
            <a:r>
              <a:rPr lang="en-US" sz="700" dirty="0">
                <a:solidFill>
                  <a:schemeClr val="accent3"/>
                </a:solidFill>
                <a:latin typeface="+mn-lt"/>
              </a:rPr>
              <a:t>                                    BRINGING QUALITY USA FORMULATED PRODUCTS</a:t>
            </a:r>
            <a:br>
              <a:rPr lang="en-US" sz="700" dirty="0">
                <a:solidFill>
                  <a:schemeClr val="accent3"/>
                </a:solidFill>
                <a:latin typeface="+mn-lt"/>
              </a:rPr>
            </a:br>
            <a:r>
              <a:rPr lang="en-US" sz="700" dirty="0">
                <a:solidFill>
                  <a:schemeClr val="accent3"/>
                </a:solidFill>
                <a:latin typeface="+mn-lt"/>
              </a:rPr>
              <a:t>TO THE FARMING COMMUNITY FOR MORE THAN 80 YEARS.</a:t>
            </a:r>
          </a:p>
        </p:txBody>
      </p:sp>
      <p:sp>
        <p:nvSpPr>
          <p:cNvPr id="8" name="TextBox 7"/>
          <p:cNvSpPr txBox="1"/>
          <p:nvPr userDrawn="1"/>
        </p:nvSpPr>
        <p:spPr>
          <a:xfrm>
            <a:off x="5522643" y="6386617"/>
            <a:ext cx="532692" cy="323165"/>
          </a:xfrm>
          <a:prstGeom prst="rect">
            <a:avLst/>
          </a:prstGeom>
          <a:noFill/>
        </p:spPr>
        <p:txBody>
          <a:bodyPr wrap="square" rtlCol="0">
            <a:spAutoFit/>
          </a:bodyPr>
          <a:lstStyle/>
          <a:p>
            <a:pPr algn="ctr"/>
            <a:fld id="{D947CB68-AFF2-DF4E-BF16-3B941BFB5049}" type="slidenum">
              <a:rPr lang="en-US" sz="1500" b="0" smtClean="0">
                <a:solidFill>
                  <a:srgbClr val="FFFFFF"/>
                </a:solidFill>
              </a:rPr>
              <a:t>‹#›</a:t>
            </a:fld>
            <a:endParaRPr lang="en-US" sz="1500" b="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75" y="5977455"/>
            <a:ext cx="1090638" cy="730728"/>
          </a:xfrm>
          <a:prstGeom prst="rect">
            <a:avLst/>
          </a:prstGeom>
        </p:spPr>
      </p:pic>
      <p:cxnSp>
        <p:nvCxnSpPr>
          <p:cNvPr id="11" name="Straight Connector 10"/>
          <p:cNvCxnSpPr>
            <a:cxnSpLocks/>
          </p:cNvCxnSpPr>
          <p:nvPr userDrawn="1"/>
        </p:nvCxnSpPr>
        <p:spPr>
          <a:xfrm>
            <a:off x="604838" y="1036841"/>
            <a:ext cx="11056937" cy="0"/>
          </a:xfrm>
          <a:prstGeom prst="line">
            <a:avLst/>
          </a:prstGeom>
          <a:ln w="12700" cmpd="sng">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Title 6"/>
          <p:cNvSpPr>
            <a:spLocks noGrp="1"/>
          </p:cNvSpPr>
          <p:nvPr>
            <p:ph type="title"/>
          </p:nvPr>
        </p:nvSpPr>
        <p:spPr>
          <a:xfrm>
            <a:off x="608321" y="183827"/>
            <a:ext cx="11053454" cy="785443"/>
          </a:xfrm>
          <a:prstGeom prst="rect">
            <a:avLst/>
          </a:prstGeom>
        </p:spPr>
        <p:txBody>
          <a:bodyPr vert="horz" anchor="ctr" anchorCtr="0"/>
          <a:lstStyle>
            <a:lvl1pPr>
              <a:defRPr sz="2800">
                <a:solidFill>
                  <a:schemeClr val="accent3"/>
                </a:solidFill>
              </a:defRPr>
            </a:lvl1pPr>
          </a:lstStyle>
          <a:p>
            <a:r>
              <a:rPr lang="en-US"/>
              <a:t>Click to edit Master title style</a:t>
            </a:r>
          </a:p>
        </p:txBody>
      </p:sp>
      <p:sp>
        <p:nvSpPr>
          <p:cNvPr id="2" name="TextBox 1">
            <a:extLst>
              <a:ext uri="{FF2B5EF4-FFF2-40B4-BE49-F238E27FC236}">
                <a16:creationId xmlns:a16="http://schemas.microsoft.com/office/drawing/2014/main" id="{D622D3D1-8F20-4691-9876-D695E8307CCE}"/>
              </a:ext>
            </a:extLst>
          </p:cNvPr>
          <p:cNvSpPr txBox="1"/>
          <p:nvPr userDrawn="1"/>
        </p:nvSpPr>
        <p:spPr>
          <a:xfrm>
            <a:off x="12200313" y="6212181"/>
            <a:ext cx="684415" cy="645819"/>
          </a:xfrm>
          <a:prstGeom prst="rect">
            <a:avLst/>
          </a:prstGeom>
          <a:solidFill>
            <a:schemeClr val="bg2"/>
          </a:solidFill>
        </p:spPr>
        <p:txBody>
          <a:bodyPr wrap="square" rtlCol="0">
            <a:spAutoFit/>
          </a:bodyPr>
          <a:lstStyle/>
          <a:p>
            <a:endParaRPr lang="en-US"/>
          </a:p>
        </p:txBody>
      </p:sp>
      <p:sp>
        <p:nvSpPr>
          <p:cNvPr id="13" name="Rectangle 12">
            <a:extLst>
              <a:ext uri="{FF2B5EF4-FFF2-40B4-BE49-F238E27FC236}">
                <a16:creationId xmlns:a16="http://schemas.microsoft.com/office/drawing/2014/main" id="{08DA345C-0454-455C-BFD7-B7E17B93BD22}"/>
              </a:ext>
            </a:extLst>
          </p:cNvPr>
          <p:cNvSpPr/>
          <p:nvPr userDrawn="1"/>
        </p:nvSpPr>
        <p:spPr>
          <a:xfrm>
            <a:off x="1443923" y="6673226"/>
            <a:ext cx="3613358" cy="253916"/>
          </a:xfrm>
          <a:prstGeom prst="rect">
            <a:avLst/>
          </a:prstGeom>
        </p:spPr>
        <p:txBody>
          <a:bodyPr wrap="square">
            <a:spAutoFit/>
          </a:bodyPr>
          <a:lstStyle/>
          <a:p>
            <a:pPr algn="ctr"/>
            <a:r>
              <a:rPr lang="en-US" sz="1050" b="0" kern="1200" baseline="30000">
                <a:solidFill>
                  <a:schemeClr val="tx1"/>
                </a:solidFill>
                <a:effectLst/>
                <a:latin typeface="+mn-lt"/>
                <a:ea typeface="+mn-ea"/>
                <a:cs typeface="+mn-cs"/>
              </a:rPr>
              <a:t>Miller Restricted. Do not copy or share without permission</a:t>
            </a:r>
            <a:endParaRPr lang="en-US" sz="1050" b="0">
              <a:solidFill>
                <a:schemeClr val="tx1"/>
              </a:solidFill>
            </a:endParaRPr>
          </a:p>
        </p:txBody>
      </p:sp>
    </p:spTree>
    <p:extLst>
      <p:ext uri="{BB962C8B-B14F-4D97-AF65-F5344CB8AC3E}">
        <p14:creationId xmlns:p14="http://schemas.microsoft.com/office/powerpoint/2010/main" val="88922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cxnSp>
        <p:nvCxnSpPr>
          <p:cNvPr id="2" name="Straight Connector 1"/>
          <p:cNvCxnSpPr>
            <a:cxnSpLocks/>
          </p:cNvCxnSpPr>
          <p:nvPr userDrawn="1"/>
        </p:nvCxnSpPr>
        <p:spPr>
          <a:xfrm>
            <a:off x="434145" y="1036841"/>
            <a:ext cx="11322426" cy="0"/>
          </a:xfrm>
          <a:prstGeom prst="line">
            <a:avLst/>
          </a:prstGeom>
          <a:ln w="12700" cmpd="sng">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3" name="Title 6"/>
          <p:cNvSpPr>
            <a:spLocks noGrp="1"/>
          </p:cNvSpPr>
          <p:nvPr>
            <p:ph type="title"/>
          </p:nvPr>
        </p:nvSpPr>
        <p:spPr>
          <a:xfrm>
            <a:off x="434145" y="183827"/>
            <a:ext cx="11322426" cy="785443"/>
          </a:xfrm>
          <a:prstGeom prst="rect">
            <a:avLst/>
          </a:prstGeom>
        </p:spPr>
        <p:txBody>
          <a:bodyPr vert="horz" anchor="ctr" anchorCtr="0"/>
          <a:lstStyle>
            <a:lvl1pPr>
              <a:defRPr sz="2800">
                <a:solidFill>
                  <a:schemeClr val="accent3"/>
                </a:solidFill>
              </a:defRPr>
            </a:lvl1pPr>
          </a:lstStyle>
          <a:p>
            <a:r>
              <a:rPr lang="en-US"/>
              <a:t>Click to edit Master title style</a:t>
            </a:r>
          </a:p>
        </p:txBody>
      </p:sp>
      <p:sp>
        <p:nvSpPr>
          <p:cNvPr id="5" name="Rectangle 4">
            <a:extLst>
              <a:ext uri="{FF2B5EF4-FFF2-40B4-BE49-F238E27FC236}">
                <a16:creationId xmlns:a16="http://schemas.microsoft.com/office/drawing/2014/main" id="{FE48E622-CA85-403B-AFE3-4DCF73F251FE}"/>
              </a:ext>
            </a:extLst>
          </p:cNvPr>
          <p:cNvSpPr/>
          <p:nvPr userDrawn="1"/>
        </p:nvSpPr>
        <p:spPr>
          <a:xfrm>
            <a:off x="4991007" y="6611779"/>
            <a:ext cx="3449983" cy="246221"/>
          </a:xfrm>
          <a:prstGeom prst="rect">
            <a:avLst/>
          </a:prstGeom>
        </p:spPr>
        <p:txBody>
          <a:bodyPr wrap="none">
            <a:spAutoFit/>
          </a:bodyPr>
          <a:lstStyle/>
          <a:p>
            <a:r>
              <a:rPr lang="en-US" sz="1000"/>
              <a:t>Miller Restricted. Do not copy or share without permission</a:t>
            </a:r>
          </a:p>
        </p:txBody>
      </p:sp>
    </p:spTree>
    <p:extLst>
      <p:ext uri="{BB962C8B-B14F-4D97-AF65-F5344CB8AC3E}">
        <p14:creationId xmlns:p14="http://schemas.microsoft.com/office/powerpoint/2010/main" val="1555530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 Title only">
    <p:bg>
      <p:bgPr>
        <a:solidFill>
          <a:schemeClr val="bg1"/>
        </a:solidFill>
        <a:effectLst/>
      </p:bgPr>
    </p:bg>
    <p:spTree>
      <p:nvGrpSpPr>
        <p:cNvPr id="1" name=""/>
        <p:cNvGrpSpPr/>
        <p:nvPr/>
      </p:nvGrpSpPr>
      <p:grpSpPr>
        <a:xfrm>
          <a:off x="0" y="0"/>
          <a:ext cx="0" cy="0"/>
          <a:chOff x="0" y="0"/>
          <a:chExt cx="0" cy="0"/>
        </a:xfrm>
      </p:grpSpPr>
      <p:sp>
        <p:nvSpPr>
          <p:cNvPr id="4" name="Parallelogram 3"/>
          <p:cNvSpPr/>
          <p:nvPr userDrawn="1"/>
        </p:nvSpPr>
        <p:spPr>
          <a:xfrm>
            <a:off x="6000542" y="6291896"/>
            <a:ext cx="3613357" cy="566104"/>
          </a:xfrm>
          <a:prstGeom prst="parallelogram">
            <a:avLst>
              <a:gd name="adj" fmla="val 97524"/>
            </a:avLst>
          </a:prstGeom>
          <a:solidFill>
            <a:srgbClr val="0099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arallelogram 4"/>
          <p:cNvSpPr/>
          <p:nvPr userDrawn="1"/>
        </p:nvSpPr>
        <p:spPr>
          <a:xfrm>
            <a:off x="9185081" y="6291896"/>
            <a:ext cx="3613357" cy="566104"/>
          </a:xfrm>
          <a:prstGeom prst="parallelogram">
            <a:avLst>
              <a:gd name="adj" fmla="val 9752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userDrawn="1"/>
        </p:nvSpPr>
        <p:spPr>
          <a:xfrm>
            <a:off x="5089577" y="6291896"/>
            <a:ext cx="1320826" cy="566104"/>
          </a:xfrm>
          <a:prstGeom prst="parallelogram">
            <a:avLst>
              <a:gd name="adj" fmla="val 9752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5522643" y="6386617"/>
            <a:ext cx="532692" cy="323165"/>
          </a:xfrm>
          <a:prstGeom prst="rect">
            <a:avLst/>
          </a:prstGeom>
          <a:noFill/>
        </p:spPr>
        <p:txBody>
          <a:bodyPr wrap="square" rtlCol="0">
            <a:spAutoFit/>
          </a:bodyPr>
          <a:lstStyle/>
          <a:p>
            <a:pPr algn="ctr"/>
            <a:fld id="{D947CB68-AFF2-DF4E-BF16-3B941BFB5049}" type="slidenum">
              <a:rPr lang="en-US" sz="1500" b="0" smtClean="0">
                <a:solidFill>
                  <a:srgbClr val="FFFFFF"/>
                </a:solidFill>
              </a:rPr>
              <a:t>‹#›</a:t>
            </a:fld>
            <a:endParaRPr lang="en-US" sz="1500" b="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75" y="5977455"/>
            <a:ext cx="1090638" cy="730728"/>
          </a:xfrm>
          <a:prstGeom prst="rect">
            <a:avLst/>
          </a:prstGeom>
        </p:spPr>
      </p:pic>
      <p:sp>
        <p:nvSpPr>
          <p:cNvPr id="2" name="TextBox 1">
            <a:extLst>
              <a:ext uri="{FF2B5EF4-FFF2-40B4-BE49-F238E27FC236}">
                <a16:creationId xmlns:a16="http://schemas.microsoft.com/office/drawing/2014/main" id="{D622D3D1-8F20-4691-9876-D695E8307CCE}"/>
              </a:ext>
            </a:extLst>
          </p:cNvPr>
          <p:cNvSpPr txBox="1"/>
          <p:nvPr userDrawn="1"/>
        </p:nvSpPr>
        <p:spPr>
          <a:xfrm>
            <a:off x="12200313" y="6212181"/>
            <a:ext cx="684415" cy="645819"/>
          </a:xfrm>
          <a:prstGeom prst="rect">
            <a:avLst/>
          </a:prstGeom>
          <a:solidFill>
            <a:schemeClr val="bg2"/>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08DA345C-0454-455C-BFD7-B7E17B93BD22}"/>
              </a:ext>
            </a:extLst>
          </p:cNvPr>
          <p:cNvSpPr/>
          <p:nvPr userDrawn="1"/>
        </p:nvSpPr>
        <p:spPr>
          <a:xfrm>
            <a:off x="1443923" y="6673226"/>
            <a:ext cx="3613358"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a:solidFill>
                  <a:schemeClr val="tx1"/>
                </a:solidFill>
                <a:effectLst/>
                <a:latin typeface="Arial" panose="020B0604020202020204" pitchFamily="34" charset="0"/>
                <a:ea typeface="+mn-ea"/>
                <a:cs typeface="Arial" panose="020B0604020202020204" pitchFamily="34" charset="0"/>
              </a:rPr>
              <a:t>Miller Confidential</a:t>
            </a:r>
            <a:endParaRPr lang="en-US" sz="700" b="1"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0" dirty="0">
              <a:solidFill>
                <a:schemeClr val="tx1"/>
              </a:solidFill>
            </a:endParaRPr>
          </a:p>
          <a:p>
            <a:pPr algn="ctr"/>
            <a:r>
              <a:rPr lang="en-US" sz="600" b="0" kern="1200" dirty="0">
                <a:solidFill>
                  <a:schemeClr val="tx1"/>
                </a:solidFill>
                <a:effectLst/>
                <a:latin typeface="+mn-lt"/>
                <a:ea typeface="+mn-ea"/>
                <a:cs typeface="+mn-cs"/>
              </a:rPr>
              <a:t>.</a:t>
            </a:r>
            <a:endParaRPr lang="en-US" sz="600" b="0" dirty="0">
              <a:solidFill>
                <a:schemeClr val="tx1"/>
              </a:solidFill>
            </a:endParaRPr>
          </a:p>
        </p:txBody>
      </p:sp>
      <p:sp>
        <p:nvSpPr>
          <p:cNvPr id="14" name="Title 2">
            <a:extLst>
              <a:ext uri="{FF2B5EF4-FFF2-40B4-BE49-F238E27FC236}">
                <a16:creationId xmlns:a16="http://schemas.microsoft.com/office/drawing/2014/main" id="{2C5EF488-0FE3-4988-878A-4F78D602B57C}"/>
              </a:ext>
            </a:extLst>
          </p:cNvPr>
          <p:cNvSpPr txBox="1">
            <a:spLocks/>
          </p:cNvSpPr>
          <p:nvPr userDrawn="1"/>
        </p:nvSpPr>
        <p:spPr>
          <a:xfrm>
            <a:off x="2210478" y="6212181"/>
            <a:ext cx="3551311" cy="445294"/>
          </a:xfrm>
          <a:prstGeom prst="rect">
            <a:avLst/>
          </a:prstGeom>
        </p:spPr>
        <p:txBody>
          <a:bodyPr>
            <a:norm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l">
              <a:lnSpc>
                <a:spcPct val="150000"/>
              </a:lnSpc>
            </a:pPr>
            <a:r>
              <a:rPr lang="en-US" sz="700" dirty="0">
                <a:solidFill>
                  <a:schemeClr val="accent3"/>
                </a:solidFill>
                <a:latin typeface="+mn-lt"/>
              </a:rPr>
              <a:t>                                    BRINGING QUALITY USA FORMULATED  PRODUCTS</a:t>
            </a:r>
            <a:br>
              <a:rPr lang="en-US" sz="700" dirty="0">
                <a:solidFill>
                  <a:schemeClr val="accent3"/>
                </a:solidFill>
                <a:latin typeface="+mn-lt"/>
              </a:rPr>
            </a:br>
            <a:r>
              <a:rPr lang="en-US" sz="700" dirty="0">
                <a:solidFill>
                  <a:schemeClr val="accent3"/>
                </a:solidFill>
                <a:latin typeface="+mn-lt"/>
              </a:rPr>
              <a:t>TO THE FARMING COMMUNITY FOR MORE THAN 80 YEARS.</a:t>
            </a:r>
          </a:p>
        </p:txBody>
      </p:sp>
    </p:spTree>
    <p:extLst>
      <p:ext uri="{BB962C8B-B14F-4D97-AF65-F5344CB8AC3E}">
        <p14:creationId xmlns:p14="http://schemas.microsoft.com/office/powerpoint/2010/main" val="229959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 - Title only">
    <p:bg>
      <p:bgPr>
        <a:solidFill>
          <a:schemeClr val="bg1"/>
        </a:solidFill>
        <a:effectLst/>
      </p:bgPr>
    </p:bg>
    <p:spTree>
      <p:nvGrpSpPr>
        <p:cNvPr id="1" name=""/>
        <p:cNvGrpSpPr/>
        <p:nvPr/>
      </p:nvGrpSpPr>
      <p:grpSpPr>
        <a:xfrm>
          <a:off x="0" y="0"/>
          <a:ext cx="0" cy="0"/>
          <a:chOff x="0" y="0"/>
          <a:chExt cx="0" cy="0"/>
        </a:xfrm>
      </p:grpSpPr>
      <p:sp>
        <p:nvSpPr>
          <p:cNvPr id="4" name="Parallelogram 3"/>
          <p:cNvSpPr/>
          <p:nvPr userDrawn="1"/>
        </p:nvSpPr>
        <p:spPr>
          <a:xfrm>
            <a:off x="6000542" y="6291896"/>
            <a:ext cx="3613357" cy="566104"/>
          </a:xfrm>
          <a:prstGeom prst="parallelogram">
            <a:avLst>
              <a:gd name="adj" fmla="val 97524"/>
            </a:avLst>
          </a:prstGeom>
          <a:solidFill>
            <a:srgbClr val="0099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arallelogram 4"/>
          <p:cNvSpPr/>
          <p:nvPr userDrawn="1"/>
        </p:nvSpPr>
        <p:spPr>
          <a:xfrm>
            <a:off x="9185081" y="6291896"/>
            <a:ext cx="3613357" cy="566104"/>
          </a:xfrm>
          <a:prstGeom prst="parallelogram">
            <a:avLst>
              <a:gd name="adj" fmla="val 9752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Parallelogram 5"/>
          <p:cNvSpPr/>
          <p:nvPr userDrawn="1"/>
        </p:nvSpPr>
        <p:spPr>
          <a:xfrm>
            <a:off x="5089577" y="6291896"/>
            <a:ext cx="1320826" cy="566104"/>
          </a:xfrm>
          <a:prstGeom prst="parallelogram">
            <a:avLst>
              <a:gd name="adj" fmla="val 9752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5522643" y="6386617"/>
            <a:ext cx="532692" cy="323165"/>
          </a:xfrm>
          <a:prstGeom prst="rect">
            <a:avLst/>
          </a:prstGeom>
          <a:noFill/>
        </p:spPr>
        <p:txBody>
          <a:bodyPr wrap="square" rtlCol="0">
            <a:spAutoFit/>
          </a:bodyPr>
          <a:lstStyle/>
          <a:p>
            <a:pPr algn="ctr"/>
            <a:fld id="{D947CB68-AFF2-DF4E-BF16-3B941BFB5049}" type="slidenum">
              <a:rPr lang="en-US" sz="1500" b="0" smtClean="0">
                <a:solidFill>
                  <a:srgbClr val="FFFFFF"/>
                </a:solidFill>
              </a:rPr>
              <a:t>‹#›</a:t>
            </a:fld>
            <a:endParaRPr lang="en-US" sz="1500" b="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75" y="5977455"/>
            <a:ext cx="1090638" cy="730728"/>
          </a:xfrm>
          <a:prstGeom prst="rect">
            <a:avLst/>
          </a:prstGeom>
        </p:spPr>
      </p:pic>
      <p:cxnSp>
        <p:nvCxnSpPr>
          <p:cNvPr id="11" name="Straight Connector 10"/>
          <p:cNvCxnSpPr>
            <a:cxnSpLocks/>
          </p:cNvCxnSpPr>
          <p:nvPr userDrawn="1"/>
        </p:nvCxnSpPr>
        <p:spPr>
          <a:xfrm>
            <a:off x="604838" y="1036841"/>
            <a:ext cx="11056937" cy="0"/>
          </a:xfrm>
          <a:prstGeom prst="line">
            <a:avLst/>
          </a:prstGeom>
          <a:ln w="12700" cmpd="sng">
            <a:solidFill>
              <a:schemeClr val="accent3"/>
            </a:solidFill>
            <a:prstDash val="solid"/>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622D3D1-8F20-4691-9876-D695E8307CCE}"/>
              </a:ext>
            </a:extLst>
          </p:cNvPr>
          <p:cNvSpPr txBox="1"/>
          <p:nvPr userDrawn="1"/>
        </p:nvSpPr>
        <p:spPr>
          <a:xfrm>
            <a:off x="12200313" y="6212181"/>
            <a:ext cx="684415" cy="645819"/>
          </a:xfrm>
          <a:prstGeom prst="rect">
            <a:avLst/>
          </a:prstGeom>
          <a:solidFill>
            <a:schemeClr val="bg2"/>
          </a:solidFill>
        </p:spPr>
        <p:txBody>
          <a:bodyPr wrap="square" rtlCol="0">
            <a:spAutoFit/>
          </a:bodyPr>
          <a:lstStyle/>
          <a:p>
            <a:endParaRPr lang="en-US" dirty="0"/>
          </a:p>
        </p:txBody>
      </p:sp>
      <p:sp>
        <p:nvSpPr>
          <p:cNvPr id="14" name="Title 6">
            <a:extLst>
              <a:ext uri="{FF2B5EF4-FFF2-40B4-BE49-F238E27FC236}">
                <a16:creationId xmlns:a16="http://schemas.microsoft.com/office/drawing/2014/main" id="{BDF310CF-E038-447F-AF2E-E8D379CC2AED}"/>
              </a:ext>
            </a:extLst>
          </p:cNvPr>
          <p:cNvSpPr>
            <a:spLocks noGrp="1"/>
          </p:cNvSpPr>
          <p:nvPr>
            <p:ph type="title"/>
          </p:nvPr>
        </p:nvSpPr>
        <p:spPr>
          <a:xfrm>
            <a:off x="608321" y="248479"/>
            <a:ext cx="11053454" cy="785443"/>
          </a:xfrm>
          <a:prstGeom prst="rect">
            <a:avLst/>
          </a:prstGeom>
        </p:spPr>
        <p:txBody>
          <a:bodyPr vert="horz" anchor="ctr" anchorCtr="0"/>
          <a:lstStyle>
            <a:lvl1pPr>
              <a:defRPr sz="2800">
                <a:solidFill>
                  <a:schemeClr val="accent3"/>
                </a:solidFill>
              </a:defRPr>
            </a:lvl1pPr>
          </a:lstStyle>
          <a:p>
            <a:r>
              <a:rPr lang="en-US"/>
              <a:t>Click to edit Master title style</a:t>
            </a:r>
          </a:p>
        </p:txBody>
      </p:sp>
      <p:sp>
        <p:nvSpPr>
          <p:cNvPr id="15" name="Rectangle 14">
            <a:extLst>
              <a:ext uri="{FF2B5EF4-FFF2-40B4-BE49-F238E27FC236}">
                <a16:creationId xmlns:a16="http://schemas.microsoft.com/office/drawing/2014/main" id="{49934264-A32B-4147-A7BA-7FC2A1C53071}"/>
              </a:ext>
            </a:extLst>
          </p:cNvPr>
          <p:cNvSpPr/>
          <p:nvPr userDrawn="1"/>
        </p:nvSpPr>
        <p:spPr>
          <a:xfrm>
            <a:off x="10637088" y="93064"/>
            <a:ext cx="1554912" cy="369332"/>
          </a:xfrm>
          <a:prstGeom prst="rect">
            <a:avLst/>
          </a:prstGeom>
        </p:spPr>
        <p:txBody>
          <a:bodyPr wrap="square">
            <a:spAutoFit/>
          </a:bodyPr>
          <a:lstStyle/>
          <a:p>
            <a:pPr algn="ctr"/>
            <a:r>
              <a:rPr lang="en-US" sz="1800" b="1" kern="1200" baseline="30000" dirty="0">
                <a:solidFill>
                  <a:schemeClr val="accent2"/>
                </a:solidFill>
                <a:effectLst/>
                <a:latin typeface="+mn-lt"/>
                <a:ea typeface="+mn-ea"/>
                <a:cs typeface="+mn-cs"/>
              </a:rPr>
              <a:t>CONFIDENTIAL</a:t>
            </a:r>
            <a:endParaRPr lang="en-US" sz="1800" b="1" dirty="0">
              <a:solidFill>
                <a:schemeClr val="accent2"/>
              </a:solidFill>
            </a:endParaRPr>
          </a:p>
        </p:txBody>
      </p:sp>
    </p:spTree>
    <p:extLst>
      <p:ext uri="{BB962C8B-B14F-4D97-AF65-F5344CB8AC3E}">
        <p14:creationId xmlns:p14="http://schemas.microsoft.com/office/powerpoint/2010/main" val="54290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21B04-D2F6-4933-BB42-FBAF3D5A6B12}"/>
              </a:ext>
            </a:extLst>
          </p:cNvPr>
          <p:cNvSpPr>
            <a:spLocks noGrp="1"/>
          </p:cNvSpPr>
          <p:nvPr>
            <p:ph type="dt" sz="half" idx="10"/>
          </p:nvPr>
        </p:nvSpPr>
        <p:spPr/>
        <p:txBody>
          <a:bodyPr/>
          <a:lstStyle/>
          <a:p>
            <a:fld id="{4BB2068D-15F9-4946-98C0-18BBBBB6947A}" type="datetimeFigureOut">
              <a:rPr lang="en-US" smtClean="0"/>
              <a:t>2/22/2023</a:t>
            </a:fld>
            <a:endParaRPr lang="en-US"/>
          </a:p>
        </p:txBody>
      </p:sp>
      <p:sp>
        <p:nvSpPr>
          <p:cNvPr id="3" name="Footer Placeholder 2">
            <a:extLst>
              <a:ext uri="{FF2B5EF4-FFF2-40B4-BE49-F238E27FC236}">
                <a16:creationId xmlns:a16="http://schemas.microsoft.com/office/drawing/2014/main" id="{E493FC44-7A04-457E-A024-39729846CF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81DD0-ECEB-4A30-92E8-AD77387447BE}"/>
              </a:ext>
            </a:extLst>
          </p:cNvPr>
          <p:cNvSpPr>
            <a:spLocks noGrp="1"/>
          </p:cNvSpPr>
          <p:nvPr>
            <p:ph type="sldNum" sz="quarter" idx="12"/>
          </p:nvPr>
        </p:nvSpPr>
        <p:spPr/>
        <p:txBody>
          <a:bodyPr/>
          <a:lstStyle/>
          <a:p>
            <a:fld id="{53CF849C-B53A-47F5-8280-88E54387068E}" type="slidenum">
              <a:rPr lang="en-US" smtClean="0"/>
              <a:t>‹#›</a:t>
            </a:fld>
            <a:endParaRPr lang="en-US"/>
          </a:p>
        </p:txBody>
      </p:sp>
    </p:spTree>
    <p:extLst>
      <p:ext uri="{BB962C8B-B14F-4D97-AF65-F5344CB8AC3E}">
        <p14:creationId xmlns:p14="http://schemas.microsoft.com/office/powerpoint/2010/main" val="393868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w/Photo Vegetabl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944665"/>
            <a:ext cx="12192000" cy="5913336"/>
          </a:xfrm>
          <a:prstGeom prst="rect">
            <a:avLst/>
          </a:prstGeom>
          <a:gradFill>
            <a:gsLst>
              <a:gs pos="0">
                <a:schemeClr val="accent3">
                  <a:alpha val="0"/>
                </a:schemeClr>
              </a:gs>
              <a:gs pos="60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6" name="Right Triangle 5"/>
          <p:cNvSpPr/>
          <p:nvPr userDrawn="1"/>
        </p:nvSpPr>
        <p:spPr>
          <a:xfrm rot="5400000">
            <a:off x="-37353" y="37350"/>
            <a:ext cx="5087472" cy="501276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userDrawn="1"/>
        </p:nvSpPr>
        <p:spPr>
          <a:xfrm rot="5400000">
            <a:off x="-37356" y="37354"/>
            <a:ext cx="4945533" cy="487082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18677" y="18677"/>
            <a:ext cx="3959413" cy="392205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rot="5400000">
            <a:off x="-22412" y="22413"/>
            <a:ext cx="3810000" cy="3765176"/>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9D013F4D-0D41-401E-9D60-8E042CB5A159}"/>
              </a:ext>
            </a:extLst>
          </p:cNvPr>
          <p:cNvSpPr txBox="1">
            <a:spLocks/>
          </p:cNvSpPr>
          <p:nvPr userDrawn="1"/>
        </p:nvSpPr>
        <p:spPr>
          <a:xfrm>
            <a:off x="1172482" y="4340905"/>
            <a:ext cx="5418145" cy="892352"/>
          </a:xfrm>
          <a:prstGeom prst="rect">
            <a:avLst/>
          </a:prstGeom>
        </p:spPr>
        <p:txBody>
          <a:bodyPr>
            <a:no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r">
              <a:lnSpc>
                <a:spcPct val="140000"/>
              </a:lnSpc>
            </a:pPr>
            <a:r>
              <a:rPr lang="en-US" sz="1200" b="0" dirty="0">
                <a:solidFill>
                  <a:schemeClr val="bg1"/>
                </a:solidFill>
                <a:latin typeface="+mn-lt"/>
              </a:rPr>
              <a:t>BRINGING QUALITY USA FORMULATED PRODUCTS</a:t>
            </a:r>
            <a:br>
              <a:rPr lang="en-US" sz="1200" b="0" dirty="0">
                <a:solidFill>
                  <a:schemeClr val="bg1"/>
                </a:solidFill>
                <a:latin typeface="+mn-lt"/>
              </a:rPr>
            </a:br>
            <a:r>
              <a:rPr lang="en-US" sz="1200" b="0" dirty="0">
                <a:solidFill>
                  <a:schemeClr val="bg1"/>
                </a:solidFill>
                <a:latin typeface="+mn-lt"/>
              </a:rPr>
              <a:t>TO THE FARMING COMMUNITY FOR</a:t>
            </a:r>
          </a:p>
          <a:p>
            <a:pPr algn="r">
              <a:lnSpc>
                <a:spcPct val="140000"/>
              </a:lnSpc>
            </a:pPr>
            <a:r>
              <a:rPr lang="en-US" sz="1200" b="0" dirty="0">
                <a:solidFill>
                  <a:schemeClr val="bg1"/>
                </a:solidFill>
                <a:latin typeface="+mn-lt"/>
              </a:rPr>
              <a:t>MORE THAN 80 YEARS.</a:t>
            </a:r>
          </a:p>
        </p:txBody>
      </p:sp>
      <p:pic>
        <p:nvPicPr>
          <p:cNvPr id="14" name="Picture 13">
            <a:extLst>
              <a:ext uri="{FF2B5EF4-FFF2-40B4-BE49-F238E27FC236}">
                <a16:creationId xmlns:a16="http://schemas.microsoft.com/office/drawing/2014/main" id="{06BE43F6-423A-40CD-941D-4201777426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5798" y="3862104"/>
            <a:ext cx="3002506" cy="2011680"/>
          </a:xfrm>
          <a:prstGeom prst="rect">
            <a:avLst/>
          </a:prstGeom>
          <a:effectLst>
            <a:outerShdw blurRad="190500" dist="127000" dir="2700000" algn="tl" rotWithShape="0">
              <a:srgbClr val="000000">
                <a:alpha val="21000"/>
              </a:srgbClr>
            </a:outerShdw>
          </a:effectLst>
        </p:spPr>
      </p:pic>
      <p:sp>
        <p:nvSpPr>
          <p:cNvPr id="10" name="Rectangle 9">
            <a:extLst>
              <a:ext uri="{FF2B5EF4-FFF2-40B4-BE49-F238E27FC236}">
                <a16:creationId xmlns:a16="http://schemas.microsoft.com/office/drawing/2014/main" id="{0594E842-619A-4207-9AC1-5EB8E2AEAC3C}"/>
              </a:ext>
            </a:extLst>
          </p:cNvPr>
          <p:cNvSpPr/>
          <p:nvPr userDrawn="1"/>
        </p:nvSpPr>
        <p:spPr>
          <a:xfrm>
            <a:off x="3430385" y="6669360"/>
            <a:ext cx="6096000" cy="215444"/>
          </a:xfrm>
          <a:prstGeom prst="rect">
            <a:avLst/>
          </a:prstGeom>
        </p:spPr>
        <p:txBody>
          <a:bodyPr>
            <a:spAutoFit/>
          </a:bodyPr>
          <a:lstStyle/>
          <a:p>
            <a:pPr algn="ctr"/>
            <a:r>
              <a:rPr lang="en-US" sz="800" b="0" kern="1200">
                <a:solidFill>
                  <a:schemeClr val="bg1"/>
                </a:solidFill>
                <a:effectLst/>
                <a:latin typeface="+mn-lt"/>
                <a:ea typeface="+mn-ea"/>
                <a:cs typeface="+mn-cs"/>
              </a:rPr>
              <a:t>Miller Restricted. Do not copy or share without permission.</a:t>
            </a:r>
            <a:endParaRPr lang="en-US" sz="800" b="0">
              <a:solidFill>
                <a:schemeClr val="bg1"/>
              </a:solidFill>
            </a:endParaRPr>
          </a:p>
        </p:txBody>
      </p:sp>
    </p:spTree>
    <p:extLst>
      <p:ext uri="{BB962C8B-B14F-4D97-AF65-F5344CB8AC3E}">
        <p14:creationId xmlns:p14="http://schemas.microsoft.com/office/powerpoint/2010/main" val="207516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w/Photo Tree nu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944665"/>
            <a:ext cx="12192000" cy="5913336"/>
          </a:xfrm>
          <a:prstGeom prst="rect">
            <a:avLst/>
          </a:prstGeom>
          <a:gradFill>
            <a:gsLst>
              <a:gs pos="0">
                <a:schemeClr val="accent3">
                  <a:alpha val="0"/>
                </a:schemeClr>
              </a:gs>
              <a:gs pos="60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userDrawn="1"/>
        </p:nvSpPr>
        <p:spPr>
          <a:xfrm rot="5400000">
            <a:off x="-37353" y="37350"/>
            <a:ext cx="5087472" cy="501276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userDrawn="1"/>
        </p:nvSpPr>
        <p:spPr>
          <a:xfrm rot="5400000">
            <a:off x="-37356" y="37354"/>
            <a:ext cx="4945533" cy="487082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18677" y="18677"/>
            <a:ext cx="3959413" cy="392205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rot="5400000">
            <a:off x="-22412" y="22413"/>
            <a:ext cx="3810000" cy="3765176"/>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90DACF1D-1DF7-4F61-95DD-8EEB6E855DDC}"/>
              </a:ext>
            </a:extLst>
          </p:cNvPr>
          <p:cNvSpPr txBox="1">
            <a:spLocks/>
          </p:cNvSpPr>
          <p:nvPr userDrawn="1"/>
        </p:nvSpPr>
        <p:spPr>
          <a:xfrm>
            <a:off x="1172482" y="4340905"/>
            <a:ext cx="5418145" cy="892352"/>
          </a:xfrm>
          <a:prstGeom prst="rect">
            <a:avLst/>
          </a:prstGeom>
        </p:spPr>
        <p:txBody>
          <a:bodyPr>
            <a:no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r">
              <a:lnSpc>
                <a:spcPct val="140000"/>
              </a:lnSpc>
            </a:pPr>
            <a:r>
              <a:rPr lang="en-US" sz="1200" b="0" dirty="0">
                <a:solidFill>
                  <a:schemeClr val="bg1"/>
                </a:solidFill>
                <a:latin typeface="+mn-lt"/>
              </a:rPr>
              <a:t>BRINGING QUALITY USA FORMULATED PRODUCTS</a:t>
            </a:r>
            <a:br>
              <a:rPr lang="en-US" sz="1200" b="0" dirty="0">
                <a:solidFill>
                  <a:schemeClr val="bg1"/>
                </a:solidFill>
                <a:latin typeface="+mn-lt"/>
              </a:rPr>
            </a:br>
            <a:r>
              <a:rPr lang="en-US" sz="1200" b="0" dirty="0">
                <a:solidFill>
                  <a:schemeClr val="bg1"/>
                </a:solidFill>
                <a:latin typeface="+mn-lt"/>
              </a:rPr>
              <a:t>TO THE FARMING COMMUNITY FOR</a:t>
            </a:r>
          </a:p>
          <a:p>
            <a:pPr algn="r">
              <a:lnSpc>
                <a:spcPct val="140000"/>
              </a:lnSpc>
            </a:pPr>
            <a:r>
              <a:rPr lang="en-US" sz="1200" b="0" dirty="0">
                <a:solidFill>
                  <a:schemeClr val="bg1"/>
                </a:solidFill>
                <a:latin typeface="+mn-lt"/>
              </a:rPr>
              <a:t>MORE THAN 80 YEARS.</a:t>
            </a:r>
          </a:p>
        </p:txBody>
      </p:sp>
      <p:pic>
        <p:nvPicPr>
          <p:cNvPr id="14" name="Picture 13">
            <a:extLst>
              <a:ext uri="{FF2B5EF4-FFF2-40B4-BE49-F238E27FC236}">
                <a16:creationId xmlns:a16="http://schemas.microsoft.com/office/drawing/2014/main" id="{A4BFFD61-7C5E-40B4-B809-4461096E2A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5798" y="3862104"/>
            <a:ext cx="3002506" cy="2011680"/>
          </a:xfrm>
          <a:prstGeom prst="rect">
            <a:avLst/>
          </a:prstGeom>
          <a:effectLst>
            <a:outerShdw blurRad="190500" dist="127000" dir="2700000" algn="tl" rotWithShape="0">
              <a:srgbClr val="000000">
                <a:alpha val="21000"/>
              </a:srgbClr>
            </a:outerShdw>
          </a:effectLst>
        </p:spPr>
      </p:pic>
      <p:sp>
        <p:nvSpPr>
          <p:cNvPr id="10" name="Rectangle 9">
            <a:extLst>
              <a:ext uri="{FF2B5EF4-FFF2-40B4-BE49-F238E27FC236}">
                <a16:creationId xmlns:a16="http://schemas.microsoft.com/office/drawing/2014/main" id="{145C3CBA-FB08-4F3E-B498-B239180E9F6C}"/>
              </a:ext>
            </a:extLst>
          </p:cNvPr>
          <p:cNvSpPr/>
          <p:nvPr userDrawn="1"/>
        </p:nvSpPr>
        <p:spPr>
          <a:xfrm>
            <a:off x="3430385" y="6669360"/>
            <a:ext cx="6096000" cy="215444"/>
          </a:xfrm>
          <a:prstGeom prst="rect">
            <a:avLst/>
          </a:prstGeom>
        </p:spPr>
        <p:txBody>
          <a:bodyPr>
            <a:spAutoFit/>
          </a:bodyPr>
          <a:lstStyle/>
          <a:p>
            <a:pPr algn="ctr"/>
            <a:r>
              <a:rPr lang="en-US" sz="800" b="0" kern="1200">
                <a:solidFill>
                  <a:schemeClr val="bg1"/>
                </a:solidFill>
                <a:effectLst/>
                <a:latin typeface="+mn-lt"/>
                <a:ea typeface="+mn-ea"/>
                <a:cs typeface="+mn-cs"/>
              </a:rPr>
              <a:t>Miller Restricted. Do not copy or share without permission.</a:t>
            </a:r>
            <a:endParaRPr lang="en-US" sz="800" b="0">
              <a:solidFill>
                <a:schemeClr val="bg1"/>
              </a:solidFill>
            </a:endParaRPr>
          </a:p>
        </p:txBody>
      </p:sp>
    </p:spTree>
    <p:extLst>
      <p:ext uri="{BB962C8B-B14F-4D97-AF65-F5344CB8AC3E}">
        <p14:creationId xmlns:p14="http://schemas.microsoft.com/office/powerpoint/2010/main" val="161264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w/Photo Frui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944665"/>
            <a:ext cx="12192000" cy="5913336"/>
          </a:xfrm>
          <a:prstGeom prst="rect">
            <a:avLst/>
          </a:prstGeom>
          <a:gradFill>
            <a:gsLst>
              <a:gs pos="0">
                <a:schemeClr val="accent3">
                  <a:alpha val="0"/>
                </a:schemeClr>
              </a:gs>
              <a:gs pos="60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userDrawn="1"/>
        </p:nvSpPr>
        <p:spPr>
          <a:xfrm rot="5400000">
            <a:off x="-37353" y="37350"/>
            <a:ext cx="5087472" cy="501276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userDrawn="1"/>
        </p:nvSpPr>
        <p:spPr>
          <a:xfrm rot="5400000">
            <a:off x="-37356" y="37354"/>
            <a:ext cx="4945533" cy="487082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18677" y="18677"/>
            <a:ext cx="3959413" cy="392205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rot="5400000">
            <a:off x="-22412" y="22413"/>
            <a:ext cx="3810000" cy="3765176"/>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647FD912-4587-42EA-8762-205E74C43999}"/>
              </a:ext>
            </a:extLst>
          </p:cNvPr>
          <p:cNvSpPr txBox="1">
            <a:spLocks/>
          </p:cNvSpPr>
          <p:nvPr userDrawn="1"/>
        </p:nvSpPr>
        <p:spPr>
          <a:xfrm>
            <a:off x="1172482" y="4340905"/>
            <a:ext cx="5418145" cy="892352"/>
          </a:xfrm>
          <a:prstGeom prst="rect">
            <a:avLst/>
          </a:prstGeom>
        </p:spPr>
        <p:txBody>
          <a:bodyPr>
            <a:no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r">
              <a:lnSpc>
                <a:spcPct val="140000"/>
              </a:lnSpc>
            </a:pPr>
            <a:r>
              <a:rPr lang="en-US" sz="1200" b="0" dirty="0">
                <a:solidFill>
                  <a:schemeClr val="bg1"/>
                </a:solidFill>
                <a:latin typeface="+mn-lt"/>
              </a:rPr>
              <a:t>BRINGING QUALITY USA FORMULATED PRODUCTS</a:t>
            </a:r>
            <a:br>
              <a:rPr lang="en-US" sz="1200" b="0" dirty="0">
                <a:solidFill>
                  <a:schemeClr val="bg1"/>
                </a:solidFill>
                <a:latin typeface="+mn-lt"/>
              </a:rPr>
            </a:br>
            <a:r>
              <a:rPr lang="en-US" sz="1200" b="0" dirty="0">
                <a:solidFill>
                  <a:schemeClr val="bg1"/>
                </a:solidFill>
                <a:latin typeface="+mn-lt"/>
              </a:rPr>
              <a:t>TO THE FARMING COMMUNITY FOR</a:t>
            </a:r>
          </a:p>
          <a:p>
            <a:pPr algn="r">
              <a:lnSpc>
                <a:spcPct val="140000"/>
              </a:lnSpc>
            </a:pPr>
            <a:r>
              <a:rPr lang="en-US" sz="1200" b="0" dirty="0">
                <a:solidFill>
                  <a:schemeClr val="bg1"/>
                </a:solidFill>
                <a:latin typeface="+mn-lt"/>
              </a:rPr>
              <a:t>MORE THAN 80 YEARS.</a:t>
            </a:r>
          </a:p>
        </p:txBody>
      </p:sp>
      <p:pic>
        <p:nvPicPr>
          <p:cNvPr id="14" name="Picture 13">
            <a:extLst>
              <a:ext uri="{FF2B5EF4-FFF2-40B4-BE49-F238E27FC236}">
                <a16:creationId xmlns:a16="http://schemas.microsoft.com/office/drawing/2014/main" id="{D1EAB875-9F30-424E-942D-337D5B622C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5798" y="3862104"/>
            <a:ext cx="3002506" cy="2011680"/>
          </a:xfrm>
          <a:prstGeom prst="rect">
            <a:avLst/>
          </a:prstGeom>
          <a:effectLst>
            <a:outerShdw blurRad="190500" dist="127000" dir="2700000" algn="tl" rotWithShape="0">
              <a:srgbClr val="000000">
                <a:alpha val="21000"/>
              </a:srgbClr>
            </a:outerShdw>
          </a:effectLst>
        </p:spPr>
      </p:pic>
      <p:sp>
        <p:nvSpPr>
          <p:cNvPr id="10" name="Rectangle 9">
            <a:extLst>
              <a:ext uri="{FF2B5EF4-FFF2-40B4-BE49-F238E27FC236}">
                <a16:creationId xmlns:a16="http://schemas.microsoft.com/office/drawing/2014/main" id="{964B2061-5FBA-4D48-B06E-EE04F4B05CC3}"/>
              </a:ext>
            </a:extLst>
          </p:cNvPr>
          <p:cNvSpPr/>
          <p:nvPr userDrawn="1"/>
        </p:nvSpPr>
        <p:spPr>
          <a:xfrm>
            <a:off x="3430385" y="6669360"/>
            <a:ext cx="6096000" cy="215444"/>
          </a:xfrm>
          <a:prstGeom prst="rect">
            <a:avLst/>
          </a:prstGeom>
        </p:spPr>
        <p:txBody>
          <a:bodyPr>
            <a:spAutoFit/>
          </a:bodyPr>
          <a:lstStyle/>
          <a:p>
            <a:pPr algn="ctr"/>
            <a:r>
              <a:rPr lang="en-US" sz="800" b="0" kern="1200">
                <a:solidFill>
                  <a:schemeClr val="bg1"/>
                </a:solidFill>
                <a:effectLst/>
                <a:latin typeface="+mn-lt"/>
                <a:ea typeface="+mn-ea"/>
                <a:cs typeface="+mn-cs"/>
              </a:rPr>
              <a:t>Miller Restricted. Do not copy or share without permission.</a:t>
            </a:r>
            <a:endParaRPr lang="en-US" sz="800" b="0">
              <a:solidFill>
                <a:schemeClr val="bg1"/>
              </a:solidFill>
            </a:endParaRPr>
          </a:p>
        </p:txBody>
      </p:sp>
    </p:spTree>
    <p:extLst>
      <p:ext uri="{BB962C8B-B14F-4D97-AF65-F5344CB8AC3E}">
        <p14:creationId xmlns:p14="http://schemas.microsoft.com/office/powerpoint/2010/main" val="140008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w/Photo FNV">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944665"/>
            <a:ext cx="12192000" cy="5913336"/>
          </a:xfrm>
          <a:prstGeom prst="rect">
            <a:avLst/>
          </a:prstGeom>
          <a:gradFill>
            <a:gsLst>
              <a:gs pos="0">
                <a:schemeClr val="accent3">
                  <a:alpha val="0"/>
                </a:schemeClr>
              </a:gs>
              <a:gs pos="60000">
                <a:schemeClr val="accent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userDrawn="1"/>
        </p:nvSpPr>
        <p:spPr>
          <a:xfrm rot="5400000">
            <a:off x="-37353" y="37350"/>
            <a:ext cx="5087472" cy="501276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userDrawn="1"/>
        </p:nvSpPr>
        <p:spPr>
          <a:xfrm rot="5400000">
            <a:off x="-37356" y="37354"/>
            <a:ext cx="4945533" cy="487082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18677" y="18677"/>
            <a:ext cx="3959413" cy="392205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rot="5400000">
            <a:off x="-22412" y="22413"/>
            <a:ext cx="3810000" cy="3765176"/>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userDrawn="1"/>
        </p:nvCxnSpPr>
        <p:spPr>
          <a:xfrm flipH="1">
            <a:off x="1505471" y="0"/>
            <a:ext cx="6770413" cy="6858000"/>
          </a:xfrm>
          <a:prstGeom prst="line">
            <a:avLst/>
          </a:prstGeom>
          <a:ln w="50800" cap="rnd">
            <a:gradFill flip="none" rotWithShape="1">
              <a:gsLst>
                <a:gs pos="59000">
                  <a:schemeClr val="tx1"/>
                </a:gs>
                <a:gs pos="0">
                  <a:srgbClr val="FFFFFF"/>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953756" y="0"/>
            <a:ext cx="6770413" cy="6858000"/>
          </a:xfrm>
          <a:prstGeom prst="line">
            <a:avLst/>
          </a:prstGeom>
          <a:ln w="50800" cap="rnd">
            <a:gradFill flip="none" rotWithShape="1">
              <a:gsLst>
                <a:gs pos="59000">
                  <a:schemeClr val="tx1"/>
                </a:gs>
                <a:gs pos="0">
                  <a:srgbClr val="FFFFFF"/>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2" name="Title 2">
            <a:extLst>
              <a:ext uri="{FF2B5EF4-FFF2-40B4-BE49-F238E27FC236}">
                <a16:creationId xmlns:a16="http://schemas.microsoft.com/office/drawing/2014/main" id="{CD17F40E-20CF-4663-951B-68E0C5E1685D}"/>
              </a:ext>
            </a:extLst>
          </p:cNvPr>
          <p:cNvSpPr txBox="1">
            <a:spLocks/>
          </p:cNvSpPr>
          <p:nvPr userDrawn="1"/>
        </p:nvSpPr>
        <p:spPr>
          <a:xfrm>
            <a:off x="1172482" y="4340905"/>
            <a:ext cx="5418145" cy="892352"/>
          </a:xfrm>
          <a:prstGeom prst="rect">
            <a:avLst/>
          </a:prstGeom>
        </p:spPr>
        <p:txBody>
          <a:bodyPr>
            <a:no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r">
              <a:lnSpc>
                <a:spcPct val="140000"/>
              </a:lnSpc>
            </a:pPr>
            <a:r>
              <a:rPr lang="en-US" sz="1200" b="0" dirty="0">
                <a:solidFill>
                  <a:schemeClr val="bg1"/>
                </a:solidFill>
                <a:latin typeface="+mn-lt"/>
              </a:rPr>
              <a:t>BRINGING QUALITY USA FORMULATED PRODUCTS</a:t>
            </a:r>
            <a:br>
              <a:rPr lang="en-US" sz="1200" b="0" dirty="0">
                <a:solidFill>
                  <a:schemeClr val="bg1"/>
                </a:solidFill>
                <a:latin typeface="+mn-lt"/>
              </a:rPr>
            </a:br>
            <a:r>
              <a:rPr lang="en-US" sz="1200" b="0" dirty="0">
                <a:solidFill>
                  <a:schemeClr val="bg1"/>
                </a:solidFill>
                <a:latin typeface="+mn-lt"/>
              </a:rPr>
              <a:t>TO THE FARMING COMMUNITY FOR</a:t>
            </a:r>
          </a:p>
          <a:p>
            <a:pPr algn="r">
              <a:lnSpc>
                <a:spcPct val="140000"/>
              </a:lnSpc>
            </a:pPr>
            <a:r>
              <a:rPr lang="en-US" sz="1200" b="0" dirty="0">
                <a:solidFill>
                  <a:schemeClr val="bg1"/>
                </a:solidFill>
                <a:latin typeface="+mn-lt"/>
              </a:rPr>
              <a:t>MORE THAN 80 YEARS.</a:t>
            </a:r>
          </a:p>
        </p:txBody>
      </p:sp>
      <p:pic>
        <p:nvPicPr>
          <p:cNvPr id="13" name="Picture 12">
            <a:extLst>
              <a:ext uri="{FF2B5EF4-FFF2-40B4-BE49-F238E27FC236}">
                <a16:creationId xmlns:a16="http://schemas.microsoft.com/office/drawing/2014/main" id="{748BE516-F8FC-4643-AE2E-742B66F47C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5798" y="3862104"/>
            <a:ext cx="3002506" cy="2011680"/>
          </a:xfrm>
          <a:prstGeom prst="rect">
            <a:avLst/>
          </a:prstGeom>
          <a:effectLst>
            <a:outerShdw blurRad="190500" dist="127000" dir="2700000" algn="tl" rotWithShape="0">
              <a:srgbClr val="000000">
                <a:alpha val="21000"/>
              </a:srgbClr>
            </a:outerShdw>
          </a:effectLst>
        </p:spPr>
      </p:pic>
      <p:sp>
        <p:nvSpPr>
          <p:cNvPr id="14" name="Rectangle 13">
            <a:extLst>
              <a:ext uri="{FF2B5EF4-FFF2-40B4-BE49-F238E27FC236}">
                <a16:creationId xmlns:a16="http://schemas.microsoft.com/office/drawing/2014/main" id="{37C4D53E-C488-46ED-ABA1-5EB73C1BE622}"/>
              </a:ext>
            </a:extLst>
          </p:cNvPr>
          <p:cNvSpPr/>
          <p:nvPr userDrawn="1"/>
        </p:nvSpPr>
        <p:spPr>
          <a:xfrm>
            <a:off x="3430385" y="6669360"/>
            <a:ext cx="6096000" cy="215444"/>
          </a:xfrm>
          <a:prstGeom prst="rect">
            <a:avLst/>
          </a:prstGeom>
        </p:spPr>
        <p:txBody>
          <a:bodyPr>
            <a:spAutoFit/>
          </a:bodyPr>
          <a:lstStyle/>
          <a:p>
            <a:pPr algn="ctr"/>
            <a:r>
              <a:rPr lang="en-US" sz="800" b="0" kern="1200">
                <a:solidFill>
                  <a:schemeClr val="bg1"/>
                </a:solidFill>
                <a:effectLst/>
                <a:latin typeface="+mn-lt"/>
                <a:ea typeface="+mn-ea"/>
                <a:cs typeface="+mn-cs"/>
              </a:rPr>
              <a:t>Miller Restricted. Do not copy or share without permission.</a:t>
            </a:r>
            <a:endParaRPr lang="en-US" sz="800" b="0">
              <a:solidFill>
                <a:schemeClr val="bg1"/>
              </a:solidFill>
            </a:endParaRPr>
          </a:p>
        </p:txBody>
      </p:sp>
    </p:spTree>
    <p:extLst>
      <p:ext uri="{BB962C8B-B14F-4D97-AF65-F5344CB8AC3E}">
        <p14:creationId xmlns:p14="http://schemas.microsoft.com/office/powerpoint/2010/main" val="377502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No Photo Second">
    <p:bg>
      <p:bgPr>
        <a:solidFill>
          <a:schemeClr val="accent4"/>
        </a:solidFill>
        <a:effectLst/>
      </p:bgPr>
    </p:bg>
    <p:spTree>
      <p:nvGrpSpPr>
        <p:cNvPr id="1" name=""/>
        <p:cNvGrpSpPr/>
        <p:nvPr/>
      </p:nvGrpSpPr>
      <p:grpSpPr>
        <a:xfrm>
          <a:off x="0" y="0"/>
          <a:ext cx="0" cy="0"/>
          <a:chOff x="0" y="0"/>
          <a:chExt cx="0" cy="0"/>
        </a:xfrm>
      </p:grpSpPr>
      <p:sp>
        <p:nvSpPr>
          <p:cNvPr id="14" name="Parallelogram 13"/>
          <p:cNvSpPr/>
          <p:nvPr userDrawn="1"/>
        </p:nvSpPr>
        <p:spPr>
          <a:xfrm>
            <a:off x="2248647" y="0"/>
            <a:ext cx="8449236" cy="6858000"/>
          </a:xfrm>
          <a:prstGeom prst="parallelogram">
            <a:avLst>
              <a:gd name="adj" fmla="val 9874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386104" y="0"/>
            <a:ext cx="9163425" cy="6858000"/>
          </a:xfrm>
          <a:prstGeom prst="parallelogram">
            <a:avLst>
              <a:gd name="adj" fmla="val 98747"/>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1"/>
          <p:cNvSpPr/>
          <p:nvPr userDrawn="1"/>
        </p:nvSpPr>
        <p:spPr>
          <a:xfrm>
            <a:off x="3170523" y="-1"/>
            <a:ext cx="9021476" cy="6858001"/>
          </a:xfrm>
          <a:custGeom>
            <a:avLst/>
            <a:gdLst/>
            <a:ahLst/>
            <a:cxnLst/>
            <a:rect l="l" t="t" r="r" b="b"/>
            <a:pathLst>
              <a:path w="9021476" h="6858001">
                <a:moveTo>
                  <a:pt x="6929711" y="0"/>
                </a:moveTo>
                <a:lnTo>
                  <a:pt x="9021476" y="0"/>
                </a:lnTo>
                <a:lnTo>
                  <a:pt x="9021476" y="6858000"/>
                </a:lnTo>
                <a:lnTo>
                  <a:pt x="7534829" y="6858000"/>
                </a:lnTo>
                <a:lnTo>
                  <a:pt x="6929711" y="6858000"/>
                </a:lnTo>
                <a:lnTo>
                  <a:pt x="5667182" y="6858000"/>
                </a:lnTo>
                <a:lnTo>
                  <a:pt x="5547652" y="6858000"/>
                </a:lnTo>
                <a:lnTo>
                  <a:pt x="4449476" y="6858000"/>
                </a:lnTo>
                <a:lnTo>
                  <a:pt x="4352358" y="6858000"/>
                </a:lnTo>
                <a:lnTo>
                  <a:pt x="3216829" y="6858000"/>
                </a:lnTo>
                <a:lnTo>
                  <a:pt x="3134652" y="6858000"/>
                </a:lnTo>
                <a:lnTo>
                  <a:pt x="1827300" y="6858000"/>
                </a:lnTo>
                <a:lnTo>
                  <a:pt x="1827300" y="6857999"/>
                </a:lnTo>
                <a:lnTo>
                  <a:pt x="1614410" y="6857999"/>
                </a:lnTo>
                <a:lnTo>
                  <a:pt x="1614408" y="6858001"/>
                </a:lnTo>
                <a:lnTo>
                  <a:pt x="0" y="6858001"/>
                </a:lnTo>
                <a:lnTo>
                  <a:pt x="6772069" y="1"/>
                </a:lnTo>
                <a:lnTo>
                  <a:pt x="6929711" y="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5EFE63C-6148-4256-9CC8-B1BA09EAC0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703" y="3802642"/>
            <a:ext cx="3002505" cy="2011680"/>
          </a:xfrm>
          <a:prstGeom prst="rect">
            <a:avLst/>
          </a:prstGeom>
          <a:effectLst>
            <a:outerShdw blurRad="190500" dist="127000" dir="2700000" algn="tl" rotWithShape="0">
              <a:srgbClr val="000000">
                <a:alpha val="21000"/>
              </a:srgbClr>
            </a:outerShdw>
          </a:effectLst>
        </p:spPr>
      </p:pic>
      <p:sp>
        <p:nvSpPr>
          <p:cNvPr id="8" name="Rectangle 7">
            <a:extLst>
              <a:ext uri="{FF2B5EF4-FFF2-40B4-BE49-F238E27FC236}">
                <a16:creationId xmlns:a16="http://schemas.microsoft.com/office/drawing/2014/main" id="{F6CFC361-BAF5-4371-93FF-9B0EF4F463A5}"/>
              </a:ext>
            </a:extLst>
          </p:cNvPr>
          <p:cNvSpPr/>
          <p:nvPr userDrawn="1"/>
        </p:nvSpPr>
        <p:spPr>
          <a:xfrm>
            <a:off x="4923118" y="6642557"/>
            <a:ext cx="6096000" cy="253916"/>
          </a:xfrm>
          <a:prstGeom prst="rect">
            <a:avLst/>
          </a:prstGeom>
        </p:spPr>
        <p:txBody>
          <a:bodyPr wrap="square">
            <a:spAutoFit/>
          </a:bodyPr>
          <a:lstStyle/>
          <a:p>
            <a:pPr algn="ctr"/>
            <a:r>
              <a:rPr lang="en-US" sz="1050" b="0" kern="1200" baseline="30000">
                <a:solidFill>
                  <a:schemeClr val="tx1"/>
                </a:solidFill>
                <a:effectLst/>
                <a:latin typeface="+mn-lt"/>
                <a:ea typeface="+mn-ea"/>
                <a:cs typeface="+mn-cs"/>
              </a:rPr>
              <a:t>Miller Restricted. Do not copy or share without permission</a:t>
            </a:r>
            <a:endParaRPr lang="en-US" sz="1050" b="0">
              <a:solidFill>
                <a:schemeClr val="tx1"/>
              </a:solidFill>
            </a:endParaRPr>
          </a:p>
        </p:txBody>
      </p:sp>
      <p:sp>
        <p:nvSpPr>
          <p:cNvPr id="9" name="Title 1">
            <a:extLst>
              <a:ext uri="{FF2B5EF4-FFF2-40B4-BE49-F238E27FC236}">
                <a16:creationId xmlns:a16="http://schemas.microsoft.com/office/drawing/2014/main" id="{53BB9592-36AC-4923-896C-E47288ED158D}"/>
              </a:ext>
            </a:extLst>
          </p:cNvPr>
          <p:cNvSpPr>
            <a:spLocks noGrp="1"/>
          </p:cNvSpPr>
          <p:nvPr>
            <p:ph type="title"/>
          </p:nvPr>
        </p:nvSpPr>
        <p:spPr>
          <a:xfrm>
            <a:off x="240036" y="257694"/>
            <a:ext cx="6817469" cy="1895302"/>
          </a:xfrm>
          <a:prstGeom prst="rect">
            <a:avLst/>
          </a:prstGeom>
        </p:spPr>
        <p:txBody>
          <a:bodyPr vert="horz" anchor="b"/>
          <a:lstStyle>
            <a:lvl1pPr>
              <a:defRPr sz="3600" b="1" i="0">
                <a:solidFill>
                  <a:srgbClr val="FFFFFF"/>
                </a:solidFill>
                <a:latin typeface="Arial"/>
                <a:cs typeface="Arial"/>
              </a:defRPr>
            </a:lvl1pPr>
          </a:lstStyle>
          <a:p>
            <a:r>
              <a:rPr lang="en-US"/>
              <a:t>Click to edit Master title style</a:t>
            </a:r>
          </a:p>
        </p:txBody>
      </p:sp>
      <p:sp>
        <p:nvSpPr>
          <p:cNvPr id="10" name="Text Placeholder 3">
            <a:extLst>
              <a:ext uri="{FF2B5EF4-FFF2-40B4-BE49-F238E27FC236}">
                <a16:creationId xmlns:a16="http://schemas.microsoft.com/office/drawing/2014/main" id="{95DE8117-08FB-4C56-B683-22C7D354CAF5}"/>
              </a:ext>
            </a:extLst>
          </p:cNvPr>
          <p:cNvSpPr>
            <a:spLocks noGrp="1"/>
          </p:cNvSpPr>
          <p:nvPr>
            <p:ph type="body" sz="quarter" idx="10"/>
          </p:nvPr>
        </p:nvSpPr>
        <p:spPr>
          <a:xfrm>
            <a:off x="240036" y="2410690"/>
            <a:ext cx="4805789" cy="1036437"/>
          </a:xfrm>
          <a:prstGeom prst="rect">
            <a:avLst/>
          </a:prstGeom>
        </p:spPr>
        <p:txBody>
          <a:bodyPr vert="horz"/>
          <a:lstStyle>
            <a:lvl1pPr marL="0" indent="0">
              <a:buNone/>
              <a:defRPr sz="2400">
                <a:solidFill>
                  <a:schemeClr val="accent4">
                    <a:lumMod val="40000"/>
                    <a:lumOff val="60000"/>
                  </a:schemeClr>
                </a:solidFill>
              </a:defRPr>
            </a:lvl1pPr>
          </a:lstStyle>
          <a:p>
            <a:pPr lvl="0"/>
            <a:r>
              <a:rPr lang="en-US"/>
              <a:t>Click to edit Master text styles</a:t>
            </a:r>
          </a:p>
        </p:txBody>
      </p:sp>
    </p:spTree>
    <p:extLst>
      <p:ext uri="{BB962C8B-B14F-4D97-AF65-F5344CB8AC3E}">
        <p14:creationId xmlns:p14="http://schemas.microsoft.com/office/powerpoint/2010/main" val="2829582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No Photo">
    <p:bg>
      <p:bgPr>
        <a:solidFill>
          <a:schemeClr val="bg1"/>
        </a:solidFill>
        <a:effectLst/>
      </p:bgPr>
    </p:bg>
    <p:spTree>
      <p:nvGrpSpPr>
        <p:cNvPr id="1" name=""/>
        <p:cNvGrpSpPr/>
        <p:nvPr/>
      </p:nvGrpSpPr>
      <p:grpSpPr>
        <a:xfrm>
          <a:off x="0" y="0"/>
          <a:ext cx="0" cy="0"/>
          <a:chOff x="0" y="0"/>
          <a:chExt cx="0" cy="0"/>
        </a:xfrm>
      </p:grpSpPr>
      <p:sp>
        <p:nvSpPr>
          <p:cNvPr id="6" name="Right Triangle 5"/>
          <p:cNvSpPr/>
          <p:nvPr userDrawn="1"/>
        </p:nvSpPr>
        <p:spPr>
          <a:xfrm rot="5400000">
            <a:off x="-37353" y="37350"/>
            <a:ext cx="5087472" cy="501276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userDrawn="1"/>
        </p:nvSpPr>
        <p:spPr>
          <a:xfrm rot="5400000">
            <a:off x="-37356" y="37354"/>
            <a:ext cx="4945533" cy="487082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rot="5400000">
            <a:off x="-18677" y="18677"/>
            <a:ext cx="3959413" cy="3922059"/>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rot="5400000">
            <a:off x="-22412" y="22413"/>
            <a:ext cx="3810000" cy="3765176"/>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61E7E78C-05C8-4671-A455-3A8B6443A331}"/>
              </a:ext>
            </a:extLst>
          </p:cNvPr>
          <p:cNvSpPr txBox="1">
            <a:spLocks/>
          </p:cNvSpPr>
          <p:nvPr userDrawn="1"/>
        </p:nvSpPr>
        <p:spPr>
          <a:xfrm>
            <a:off x="1212987" y="4340903"/>
            <a:ext cx="5418145" cy="892352"/>
          </a:xfrm>
          <a:prstGeom prst="rect">
            <a:avLst/>
          </a:prstGeom>
        </p:spPr>
        <p:txBody>
          <a:bodyPr>
            <a:noAutofit/>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gn="r">
              <a:lnSpc>
                <a:spcPct val="140000"/>
              </a:lnSpc>
            </a:pPr>
            <a:r>
              <a:rPr lang="en-US" sz="1200" dirty="0">
                <a:solidFill>
                  <a:schemeClr val="accent3"/>
                </a:solidFill>
                <a:latin typeface="+mn-lt"/>
              </a:rPr>
              <a:t>BRINGING QUALITY USA FORMULATED PRODUCTS</a:t>
            </a:r>
            <a:br>
              <a:rPr lang="en-US" sz="1200" dirty="0">
                <a:solidFill>
                  <a:schemeClr val="accent3"/>
                </a:solidFill>
                <a:latin typeface="+mn-lt"/>
              </a:rPr>
            </a:br>
            <a:r>
              <a:rPr lang="en-US" sz="1200" dirty="0">
                <a:solidFill>
                  <a:schemeClr val="accent3"/>
                </a:solidFill>
                <a:latin typeface="+mn-lt"/>
              </a:rPr>
              <a:t>TO THE FARMING COMMUNITY FOR</a:t>
            </a:r>
          </a:p>
          <a:p>
            <a:pPr algn="r">
              <a:lnSpc>
                <a:spcPct val="140000"/>
              </a:lnSpc>
            </a:pPr>
            <a:r>
              <a:rPr lang="en-US" sz="1200" dirty="0">
                <a:solidFill>
                  <a:schemeClr val="accent3"/>
                </a:solidFill>
                <a:latin typeface="+mn-lt"/>
              </a:rPr>
              <a:t>MORE THAN 80 YEARS.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6255" y="3876286"/>
            <a:ext cx="3002505" cy="2011680"/>
          </a:xfrm>
          <a:prstGeom prst="rect">
            <a:avLst/>
          </a:prstGeom>
          <a:effectLst>
            <a:outerShdw blurRad="190500" dist="127000" dir="2700000" algn="tl" rotWithShape="0">
              <a:srgbClr val="000000">
                <a:alpha val="21000"/>
              </a:srgbClr>
            </a:outerShdw>
          </a:effectLst>
        </p:spPr>
      </p:pic>
      <p:sp>
        <p:nvSpPr>
          <p:cNvPr id="13" name="Rectangle 12">
            <a:extLst>
              <a:ext uri="{FF2B5EF4-FFF2-40B4-BE49-F238E27FC236}">
                <a16:creationId xmlns:a16="http://schemas.microsoft.com/office/drawing/2014/main" id="{410A974D-CE8D-445E-ABE6-949CCE587D6E}"/>
              </a:ext>
            </a:extLst>
          </p:cNvPr>
          <p:cNvSpPr/>
          <p:nvPr userDrawn="1"/>
        </p:nvSpPr>
        <p:spPr>
          <a:xfrm>
            <a:off x="3430385" y="6669360"/>
            <a:ext cx="6096000" cy="215444"/>
          </a:xfrm>
          <a:prstGeom prst="rect">
            <a:avLst/>
          </a:prstGeom>
        </p:spPr>
        <p:txBody>
          <a:bodyPr>
            <a:spAutoFit/>
          </a:bodyPr>
          <a:lstStyle/>
          <a:p>
            <a:pPr algn="ctr"/>
            <a:r>
              <a:rPr lang="en-US" sz="800" b="0" kern="1200">
                <a:solidFill>
                  <a:schemeClr val="tx1"/>
                </a:solidFill>
                <a:effectLst/>
                <a:latin typeface="+mn-lt"/>
                <a:ea typeface="+mn-ea"/>
                <a:cs typeface="+mn-cs"/>
              </a:rPr>
              <a:t>Miller Restricted. Do not copy or share without permission</a:t>
            </a:r>
            <a:endParaRPr lang="en-US" sz="800" b="0">
              <a:solidFill>
                <a:schemeClr val="tx1"/>
              </a:solidFill>
            </a:endParaRPr>
          </a:p>
        </p:txBody>
      </p:sp>
    </p:spTree>
    <p:extLst>
      <p:ext uri="{BB962C8B-B14F-4D97-AF65-F5344CB8AC3E}">
        <p14:creationId xmlns:p14="http://schemas.microsoft.com/office/powerpoint/2010/main" val="150672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Topics">
    <p:bg>
      <p:bgPr>
        <a:solidFill>
          <a:schemeClr val="bg1"/>
        </a:solidFill>
        <a:effectLst/>
      </p:bgPr>
    </p:bg>
    <p:spTree>
      <p:nvGrpSpPr>
        <p:cNvPr id="1" name=""/>
        <p:cNvGrpSpPr/>
        <p:nvPr/>
      </p:nvGrpSpPr>
      <p:grpSpPr>
        <a:xfrm>
          <a:off x="0" y="0"/>
          <a:ext cx="0" cy="0"/>
          <a:chOff x="0" y="0"/>
          <a:chExt cx="0" cy="0"/>
        </a:xfrm>
      </p:grpSpPr>
      <p:cxnSp>
        <p:nvCxnSpPr>
          <p:cNvPr id="2" name="Straight Connector 1"/>
          <p:cNvCxnSpPr>
            <a:cxnSpLocks/>
          </p:cNvCxnSpPr>
          <p:nvPr userDrawn="1"/>
        </p:nvCxnSpPr>
        <p:spPr>
          <a:xfrm>
            <a:off x="434144" y="1036841"/>
            <a:ext cx="11270172" cy="0"/>
          </a:xfrm>
          <a:prstGeom prst="line">
            <a:avLst/>
          </a:prstGeom>
          <a:ln w="12700" cmpd="sng">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3" name="Title 6"/>
          <p:cNvSpPr>
            <a:spLocks noGrp="1"/>
          </p:cNvSpPr>
          <p:nvPr>
            <p:ph type="title"/>
          </p:nvPr>
        </p:nvSpPr>
        <p:spPr>
          <a:xfrm>
            <a:off x="434144" y="183827"/>
            <a:ext cx="11270175" cy="785443"/>
          </a:xfrm>
          <a:prstGeom prst="rect">
            <a:avLst/>
          </a:prstGeom>
        </p:spPr>
        <p:txBody>
          <a:bodyPr vert="horz" anchor="ctr" anchorCtr="0"/>
          <a:lstStyle>
            <a:lvl1pPr>
              <a:defRPr sz="2500">
                <a:solidFill>
                  <a:schemeClr val="accent3"/>
                </a:solidFill>
              </a:defRPr>
            </a:lvl1pPr>
          </a:lstStyle>
          <a:p>
            <a:r>
              <a:rPr lang="en-US"/>
              <a:t>Click to edit Master title style</a:t>
            </a:r>
          </a:p>
        </p:txBody>
      </p:sp>
      <p:sp>
        <p:nvSpPr>
          <p:cNvPr id="4" name="Parallelogram 3"/>
          <p:cNvSpPr/>
          <p:nvPr userDrawn="1"/>
        </p:nvSpPr>
        <p:spPr>
          <a:xfrm>
            <a:off x="6000542" y="6291896"/>
            <a:ext cx="3613357" cy="566104"/>
          </a:xfrm>
          <a:prstGeom prst="parallelogram">
            <a:avLst>
              <a:gd name="adj" fmla="val 97524"/>
            </a:avLst>
          </a:prstGeom>
          <a:solidFill>
            <a:srgbClr val="0099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arallelogram 4"/>
          <p:cNvSpPr/>
          <p:nvPr userDrawn="1"/>
        </p:nvSpPr>
        <p:spPr>
          <a:xfrm>
            <a:off x="9185081" y="6291896"/>
            <a:ext cx="3613357" cy="566104"/>
          </a:xfrm>
          <a:prstGeom prst="parallelogram">
            <a:avLst>
              <a:gd name="adj" fmla="val 9752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arallelogram 5"/>
          <p:cNvSpPr/>
          <p:nvPr userDrawn="1"/>
        </p:nvSpPr>
        <p:spPr>
          <a:xfrm>
            <a:off x="5089577" y="6291896"/>
            <a:ext cx="1320826" cy="566104"/>
          </a:xfrm>
          <a:prstGeom prst="parallelogram">
            <a:avLst>
              <a:gd name="adj" fmla="val 9752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61E7E78C-05C8-4671-A455-3A8B6443A331}"/>
              </a:ext>
            </a:extLst>
          </p:cNvPr>
          <p:cNvSpPr txBox="1">
            <a:spLocks/>
          </p:cNvSpPr>
          <p:nvPr userDrawn="1"/>
        </p:nvSpPr>
        <p:spPr>
          <a:xfrm>
            <a:off x="2477524" y="6212181"/>
            <a:ext cx="3284265" cy="445294"/>
          </a:xfrm>
          <a:prstGeom prst="rect">
            <a:avLst/>
          </a:prstGeom>
        </p:spPr>
        <p:txBody>
          <a:bodyPr>
            <a:normAutofit fontScale="92500"/>
          </a:bodyPr>
          <a:lstStyle>
            <a:lvl1pPr algn="l" defTabSz="914400" rtl="0" eaLnBrk="1" latinLnBrk="0" hangingPunct="1">
              <a:lnSpc>
                <a:spcPct val="90000"/>
              </a:lnSpc>
              <a:spcBef>
                <a:spcPct val="0"/>
              </a:spcBef>
              <a:buNone/>
              <a:defRPr sz="3600" kern="1200">
                <a:solidFill>
                  <a:srgbClr val="D83854"/>
                </a:solidFill>
                <a:latin typeface="Franklin Gothic Heavy" panose="020B0903020102020204" pitchFamily="34" charset="0"/>
                <a:ea typeface="+mj-ea"/>
                <a:cs typeface="+mj-cs"/>
              </a:defRPr>
            </a:lvl1pPr>
          </a:lstStyle>
          <a:p>
            <a:pPr>
              <a:lnSpc>
                <a:spcPct val="150000"/>
              </a:lnSpc>
            </a:pPr>
            <a:r>
              <a:rPr lang="en-US" sz="700" dirty="0">
                <a:solidFill>
                  <a:schemeClr val="accent3"/>
                </a:solidFill>
                <a:latin typeface="+mn-lt"/>
              </a:rPr>
              <a:t>                                    BRINGING QUALITY USA FORMULATED PRODUCTS</a:t>
            </a:r>
            <a:br>
              <a:rPr lang="en-US" sz="700" dirty="0">
                <a:solidFill>
                  <a:schemeClr val="accent3"/>
                </a:solidFill>
                <a:latin typeface="+mn-lt"/>
              </a:rPr>
            </a:br>
            <a:r>
              <a:rPr lang="en-US" sz="700" dirty="0">
                <a:solidFill>
                  <a:schemeClr val="accent3"/>
                </a:solidFill>
                <a:latin typeface="+mn-lt"/>
              </a:rPr>
              <a:t>TO THE FARMING COMMUNITY FOR MORE THAN 80 YEARS.</a:t>
            </a:r>
          </a:p>
        </p:txBody>
      </p:sp>
      <p:sp>
        <p:nvSpPr>
          <p:cNvPr id="8" name="TextBox 7"/>
          <p:cNvSpPr txBox="1"/>
          <p:nvPr userDrawn="1"/>
        </p:nvSpPr>
        <p:spPr>
          <a:xfrm>
            <a:off x="5522643" y="6386617"/>
            <a:ext cx="532692" cy="323165"/>
          </a:xfrm>
          <a:prstGeom prst="rect">
            <a:avLst/>
          </a:prstGeom>
          <a:noFill/>
        </p:spPr>
        <p:txBody>
          <a:bodyPr wrap="square" rtlCol="0">
            <a:spAutoFit/>
          </a:bodyPr>
          <a:lstStyle/>
          <a:p>
            <a:pPr algn="ctr"/>
            <a:fld id="{D947CB68-AFF2-DF4E-BF16-3B941BFB5049}" type="slidenum">
              <a:rPr lang="en-US" sz="1500" b="0" smtClean="0">
                <a:solidFill>
                  <a:srgbClr val="FFFFFF"/>
                </a:solidFill>
              </a:rPr>
              <a:t>‹#›</a:t>
            </a:fld>
            <a:endParaRPr lang="en-US" sz="1500" b="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75" y="5977455"/>
            <a:ext cx="1090638" cy="730728"/>
          </a:xfrm>
          <a:prstGeom prst="rect">
            <a:avLst/>
          </a:prstGeom>
        </p:spPr>
      </p:pic>
      <p:cxnSp>
        <p:nvCxnSpPr>
          <p:cNvPr id="11" name="Straight Connector 10">
            <a:extLst>
              <a:ext uri="{FF2B5EF4-FFF2-40B4-BE49-F238E27FC236}">
                <a16:creationId xmlns:a16="http://schemas.microsoft.com/office/drawing/2014/main" id="{4775A465-C809-40CA-AB31-3C927844357A}"/>
              </a:ext>
            </a:extLst>
          </p:cNvPr>
          <p:cNvCxnSpPr/>
          <p:nvPr userDrawn="1"/>
        </p:nvCxnSpPr>
        <p:spPr>
          <a:xfrm>
            <a:off x="4081520" y="1535550"/>
            <a:ext cx="0" cy="37490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le 12">
            <a:extLst>
              <a:ext uri="{FF2B5EF4-FFF2-40B4-BE49-F238E27FC236}">
                <a16:creationId xmlns:a16="http://schemas.microsoft.com/office/drawing/2014/main" id="{51D483D0-0C9E-43EB-9CEA-E4A0CC7AA898}"/>
              </a:ext>
            </a:extLst>
          </p:cNvPr>
          <p:cNvSpPr txBox="1">
            <a:spLocks/>
          </p:cNvSpPr>
          <p:nvPr userDrawn="1"/>
        </p:nvSpPr>
        <p:spPr>
          <a:xfrm>
            <a:off x="546813" y="1882403"/>
            <a:ext cx="3186424" cy="3013781"/>
          </a:xfrm>
          <a:prstGeom prst="rect">
            <a:avLst/>
          </a:prstGeom>
        </p:spPr>
        <p:txBody>
          <a:bodyPr anchor="ctr"/>
          <a:lstStyle>
            <a:lvl1pPr algn="r"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a:solidFill>
                  <a:schemeClr val="accent4"/>
                </a:solidFill>
              </a:rPr>
              <a:t>Agenda Topics</a:t>
            </a:r>
          </a:p>
        </p:txBody>
      </p:sp>
      <p:sp>
        <p:nvSpPr>
          <p:cNvPr id="13" name="Text Placeholder 16">
            <a:extLst>
              <a:ext uri="{FF2B5EF4-FFF2-40B4-BE49-F238E27FC236}">
                <a16:creationId xmlns:a16="http://schemas.microsoft.com/office/drawing/2014/main" id="{01AF4336-5610-4DB2-A1E2-96B0B3CCD84F}"/>
              </a:ext>
            </a:extLst>
          </p:cNvPr>
          <p:cNvSpPr>
            <a:spLocks noGrp="1"/>
          </p:cNvSpPr>
          <p:nvPr>
            <p:ph type="body" sz="quarter" idx="11" hasCustomPrompt="1"/>
          </p:nvPr>
        </p:nvSpPr>
        <p:spPr>
          <a:xfrm>
            <a:off x="4429803" y="1882775"/>
            <a:ext cx="7274513" cy="3048000"/>
          </a:xfrm>
          <a:prstGeom prst="rect">
            <a:avLst/>
          </a:prstGeom>
        </p:spPr>
        <p:txBody>
          <a:bodyPr anchor="ctr">
            <a:normAutofit/>
          </a:bodyPr>
          <a:lstStyle>
            <a:lvl1pPr marL="285750" indent="-285750">
              <a:buFont typeface="Arial" panose="020B0604020202020204" pitchFamily="34" charset="0"/>
              <a:buChar char="•"/>
              <a:tabLst>
                <a:tab pos="285750" algn="l"/>
              </a:tabLst>
              <a:defRPr sz="2400">
                <a:solidFill>
                  <a:srgbClr val="565F5F"/>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Enter Topics</a:t>
            </a:r>
          </a:p>
        </p:txBody>
      </p:sp>
      <p:sp>
        <p:nvSpPr>
          <p:cNvPr id="18" name="TextBox 17">
            <a:extLst>
              <a:ext uri="{FF2B5EF4-FFF2-40B4-BE49-F238E27FC236}">
                <a16:creationId xmlns:a16="http://schemas.microsoft.com/office/drawing/2014/main" id="{E8A19CBA-FC6F-468F-A689-9E4E359295CD}"/>
              </a:ext>
            </a:extLst>
          </p:cNvPr>
          <p:cNvSpPr txBox="1"/>
          <p:nvPr userDrawn="1"/>
        </p:nvSpPr>
        <p:spPr>
          <a:xfrm>
            <a:off x="12200313" y="6212181"/>
            <a:ext cx="684415" cy="645819"/>
          </a:xfrm>
          <a:prstGeom prst="rect">
            <a:avLst/>
          </a:prstGeom>
          <a:solidFill>
            <a:schemeClr val="bg2"/>
          </a:solidFill>
        </p:spPr>
        <p:txBody>
          <a:bodyPr wrap="square" rtlCol="0">
            <a:spAutoFit/>
          </a:bodyPr>
          <a:lstStyle/>
          <a:p>
            <a:endParaRPr lang="en-US"/>
          </a:p>
        </p:txBody>
      </p:sp>
      <p:sp>
        <p:nvSpPr>
          <p:cNvPr id="15" name="Rectangle 14">
            <a:extLst>
              <a:ext uri="{FF2B5EF4-FFF2-40B4-BE49-F238E27FC236}">
                <a16:creationId xmlns:a16="http://schemas.microsoft.com/office/drawing/2014/main" id="{695E9E81-D90D-4B69-887A-2F070DB2135F}"/>
              </a:ext>
            </a:extLst>
          </p:cNvPr>
          <p:cNvSpPr/>
          <p:nvPr userDrawn="1"/>
        </p:nvSpPr>
        <p:spPr>
          <a:xfrm>
            <a:off x="1443923" y="6673226"/>
            <a:ext cx="3613358" cy="253916"/>
          </a:xfrm>
          <a:prstGeom prst="rect">
            <a:avLst/>
          </a:prstGeom>
        </p:spPr>
        <p:txBody>
          <a:bodyPr wrap="square">
            <a:spAutoFit/>
          </a:bodyPr>
          <a:lstStyle/>
          <a:p>
            <a:pPr algn="ctr"/>
            <a:r>
              <a:rPr lang="en-US" sz="1050" b="0" kern="1200" baseline="30000">
                <a:solidFill>
                  <a:schemeClr val="tx1"/>
                </a:solidFill>
                <a:effectLst/>
                <a:latin typeface="+mn-lt"/>
                <a:ea typeface="+mn-ea"/>
                <a:cs typeface="+mn-cs"/>
              </a:rPr>
              <a:t>Miller Restricted. Do not copy or share without permission</a:t>
            </a:r>
            <a:endParaRPr lang="en-US" sz="1050" b="0">
              <a:solidFill>
                <a:schemeClr val="tx1"/>
              </a:solidFill>
            </a:endParaRPr>
          </a:p>
        </p:txBody>
      </p:sp>
    </p:spTree>
    <p:extLst>
      <p:ext uri="{BB962C8B-B14F-4D97-AF65-F5344CB8AC3E}">
        <p14:creationId xmlns:p14="http://schemas.microsoft.com/office/powerpoint/2010/main" val="371484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Main">
    <p:bg>
      <p:bgPr>
        <a:solidFill>
          <a:schemeClr val="accent4"/>
        </a:solidFill>
        <a:effectLst/>
      </p:bgPr>
    </p:bg>
    <p:spTree>
      <p:nvGrpSpPr>
        <p:cNvPr id="1" name=""/>
        <p:cNvGrpSpPr/>
        <p:nvPr/>
      </p:nvGrpSpPr>
      <p:grpSpPr>
        <a:xfrm>
          <a:off x="0" y="0"/>
          <a:ext cx="0" cy="0"/>
          <a:chOff x="0" y="0"/>
          <a:chExt cx="0" cy="0"/>
        </a:xfrm>
      </p:grpSpPr>
      <p:sp>
        <p:nvSpPr>
          <p:cNvPr id="9" name="Right Triangle 8"/>
          <p:cNvSpPr/>
          <p:nvPr userDrawn="1"/>
        </p:nvSpPr>
        <p:spPr>
          <a:xfrm rot="16200000">
            <a:off x="6226583" y="892577"/>
            <a:ext cx="6014131" cy="5916707"/>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9"/>
          <p:cNvSpPr/>
          <p:nvPr userDrawn="1"/>
        </p:nvSpPr>
        <p:spPr>
          <a:xfrm rot="16200000">
            <a:off x="6372413" y="1038409"/>
            <a:ext cx="5864412" cy="577476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10"/>
          <p:cNvSpPr/>
          <p:nvPr userDrawn="1"/>
        </p:nvSpPr>
        <p:spPr>
          <a:xfrm rot="16200000">
            <a:off x="7160563" y="1826558"/>
            <a:ext cx="5065058" cy="4997823"/>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50298" y="4863353"/>
            <a:ext cx="2166837" cy="1451780"/>
          </a:xfrm>
          <a:prstGeom prst="rect">
            <a:avLst/>
          </a:prstGeom>
          <a:effectLst>
            <a:outerShdw blurRad="127000" dist="63500" dir="3600000" algn="tl" rotWithShape="0">
              <a:srgbClr val="000000">
                <a:alpha val="30000"/>
              </a:srgbClr>
            </a:outerShdw>
          </a:effectLst>
        </p:spPr>
      </p:pic>
      <p:sp>
        <p:nvSpPr>
          <p:cNvPr id="8" name="Title 1"/>
          <p:cNvSpPr>
            <a:spLocks noGrp="1"/>
          </p:cNvSpPr>
          <p:nvPr>
            <p:ph type="title"/>
          </p:nvPr>
        </p:nvSpPr>
        <p:spPr>
          <a:xfrm>
            <a:off x="938306" y="879755"/>
            <a:ext cx="8429812" cy="2758421"/>
          </a:xfrm>
          <a:prstGeom prst="rect">
            <a:avLst/>
          </a:prstGeom>
        </p:spPr>
        <p:txBody>
          <a:bodyPr vert="horz" anchor="b"/>
          <a:lstStyle>
            <a:lvl1pPr>
              <a:defRPr sz="4800" b="1" i="0">
                <a:solidFill>
                  <a:srgbClr val="FFFFFF"/>
                </a:solidFill>
                <a:latin typeface="Arial"/>
                <a:cs typeface="Arial"/>
              </a:defRPr>
            </a:lvl1pPr>
          </a:lstStyle>
          <a:p>
            <a:r>
              <a:rPr lang="en-US"/>
              <a:t>Click to edit Master title style</a:t>
            </a:r>
          </a:p>
        </p:txBody>
      </p:sp>
      <p:sp>
        <p:nvSpPr>
          <p:cNvPr id="12" name="Text Placeholder 3"/>
          <p:cNvSpPr>
            <a:spLocks noGrp="1"/>
          </p:cNvSpPr>
          <p:nvPr>
            <p:ph type="body" sz="quarter" idx="10"/>
          </p:nvPr>
        </p:nvSpPr>
        <p:spPr>
          <a:xfrm>
            <a:off x="933450" y="3900098"/>
            <a:ext cx="5880100" cy="2032000"/>
          </a:xfrm>
          <a:prstGeom prst="rect">
            <a:avLst/>
          </a:prstGeom>
        </p:spPr>
        <p:txBody>
          <a:bodyPr vert="horz"/>
          <a:lstStyle>
            <a:lvl1pPr marL="0" indent="0">
              <a:buNone/>
              <a:defRPr sz="2800">
                <a:solidFill>
                  <a:schemeClr val="accent4">
                    <a:lumMod val="40000"/>
                    <a:lumOff val="60000"/>
                  </a:schemeClr>
                </a:solidFill>
              </a:defRPr>
            </a:lvl1pPr>
          </a:lstStyle>
          <a:p>
            <a:pPr lvl="0"/>
            <a:r>
              <a:rPr lang="en-US"/>
              <a:t>Click to edit Master text styles</a:t>
            </a:r>
          </a:p>
        </p:txBody>
      </p:sp>
      <p:cxnSp>
        <p:nvCxnSpPr>
          <p:cNvPr id="14" name="Straight Connector 13"/>
          <p:cNvCxnSpPr>
            <a:cxnSpLocks/>
          </p:cNvCxnSpPr>
          <p:nvPr userDrawn="1"/>
        </p:nvCxnSpPr>
        <p:spPr>
          <a:xfrm>
            <a:off x="933450" y="3778547"/>
            <a:ext cx="7597962" cy="0"/>
          </a:xfrm>
          <a:prstGeom prst="line">
            <a:avLst/>
          </a:prstGeom>
          <a:ln w="12700" cmpd="sng">
            <a:solidFill>
              <a:schemeClr val="accent4">
                <a:lumMod val="40000"/>
                <a:lumOff val="6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6B033602-A9DB-4981-AEA6-4FCC0824A284}"/>
              </a:ext>
            </a:extLst>
          </p:cNvPr>
          <p:cNvSpPr/>
          <p:nvPr userDrawn="1"/>
        </p:nvSpPr>
        <p:spPr>
          <a:xfrm>
            <a:off x="130921" y="6642552"/>
            <a:ext cx="6096000" cy="215444"/>
          </a:xfrm>
          <a:prstGeom prst="rect">
            <a:avLst/>
          </a:prstGeom>
        </p:spPr>
        <p:txBody>
          <a:bodyPr>
            <a:spAutoFit/>
          </a:bodyPr>
          <a:lstStyle/>
          <a:p>
            <a:pPr algn="ctr"/>
            <a:r>
              <a:rPr lang="en-US" sz="800" b="0" kern="1200">
                <a:solidFill>
                  <a:schemeClr val="bg1"/>
                </a:solidFill>
                <a:effectLst/>
                <a:latin typeface="+mn-lt"/>
                <a:ea typeface="+mn-ea"/>
                <a:cs typeface="+mn-cs"/>
              </a:rPr>
              <a:t>Miller Restricted. Do not copy or share without permission</a:t>
            </a:r>
            <a:endParaRPr lang="en-US" sz="800" b="0">
              <a:solidFill>
                <a:schemeClr val="bg1"/>
              </a:solidFill>
            </a:endParaRPr>
          </a:p>
        </p:txBody>
      </p:sp>
    </p:spTree>
    <p:extLst>
      <p:ext uri="{BB962C8B-B14F-4D97-AF65-F5344CB8AC3E}">
        <p14:creationId xmlns:p14="http://schemas.microsoft.com/office/powerpoint/2010/main" val="218545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047103"/>
      </p:ext>
    </p:extLst>
  </p:cSld>
  <p:clrMap bg1="lt1" tx1="dk1" bg2="lt2" tx2="dk2" accent1="accent1" accent2="accent2" accent3="accent3" accent4="accent4" accent5="accent5" accent6="accent6" hlink="hlink" folHlink="folHlink"/>
  <p:sldLayoutIdLst>
    <p:sldLayoutId id="2147483690" r:id="rId1"/>
    <p:sldLayoutId id="2147483682" r:id="rId2"/>
    <p:sldLayoutId id="2147483687" r:id="rId3"/>
    <p:sldLayoutId id="2147483688" r:id="rId4"/>
    <p:sldLayoutId id="2147483689" r:id="rId5"/>
    <p:sldLayoutId id="2147483675" r:id="rId6"/>
    <p:sldLayoutId id="2147483685" r:id="rId7"/>
    <p:sldLayoutId id="2147483692" r:id="rId8"/>
    <p:sldLayoutId id="2147483679" r:id="rId9"/>
    <p:sldLayoutId id="2147483686" r:id="rId10"/>
    <p:sldLayoutId id="2147483660" r:id="rId11"/>
    <p:sldLayoutId id="2147483691" r:id="rId12"/>
    <p:sldLayoutId id="2147483694" r:id="rId13"/>
    <p:sldLayoutId id="2147483693" r:id="rId14"/>
    <p:sldLayoutId id="2147483697" r:id="rId15"/>
    <p:sldLayoutId id="2147483698" r:id="rId16"/>
    <p:sldLayoutId id="214748369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vectorstock.com/royalty-free-vector/diagram-showing-transpiration-in-plant-vector-27891938" TargetMode="External"/><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pngimg.com/download/34482" TargetMode="Externa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6.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7.xml"/><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cid:8b2397f0-f946-4081-9436-a0b010bebf7b@namprd05.prod.outlook.com" TargetMode="External"/><Relationship Id="rId2" Type="http://schemas.openxmlformats.org/officeDocument/2006/relationships/image" Target="../media/image69.png"/><Relationship Id="rId1" Type="http://schemas.openxmlformats.org/officeDocument/2006/relationships/slideLayout" Target="../slideLayouts/slideLayout17.xml"/><Relationship Id="rId5" Type="http://schemas.openxmlformats.org/officeDocument/2006/relationships/image" Target="cid:0f185b21-0bad-4a06-bb8e-6c7c9cbf78ba@namprd05.prod.outlook.com" TargetMode="Externa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571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1003B9-8123-A8BA-6DEC-2825157179C1}"/>
              </a:ext>
            </a:extLst>
          </p:cNvPr>
          <p:cNvGrpSpPr/>
          <p:nvPr/>
        </p:nvGrpSpPr>
        <p:grpSpPr>
          <a:xfrm>
            <a:off x="725864" y="235814"/>
            <a:ext cx="5152740" cy="6386371"/>
            <a:chOff x="6212455" y="230009"/>
            <a:chExt cx="4839037" cy="6029352"/>
          </a:xfrm>
          <a:noFill/>
        </p:grpSpPr>
        <p:sp>
          <p:nvSpPr>
            <p:cNvPr id="3" name="Rectangle 2">
              <a:extLst>
                <a:ext uri="{FF2B5EF4-FFF2-40B4-BE49-F238E27FC236}">
                  <a16:creationId xmlns:a16="http://schemas.microsoft.com/office/drawing/2014/main" id="{E0F2EFC1-5933-1B16-A7BC-EC27DCF72D96}"/>
                </a:ext>
              </a:extLst>
            </p:cNvPr>
            <p:cNvSpPr/>
            <p:nvPr/>
          </p:nvSpPr>
          <p:spPr>
            <a:xfrm>
              <a:off x="6212455" y="230009"/>
              <a:ext cx="4839037" cy="60293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5E3CC7C-116D-4601-12A7-598C74C7F3A0}"/>
                </a:ext>
              </a:extLst>
            </p:cNvPr>
            <p:cNvGrpSpPr/>
            <p:nvPr/>
          </p:nvGrpSpPr>
          <p:grpSpPr>
            <a:xfrm>
              <a:off x="6293472" y="388512"/>
              <a:ext cx="4495500" cy="5712346"/>
              <a:chOff x="7207872" y="425736"/>
              <a:chExt cx="4495500" cy="5712346"/>
            </a:xfrm>
            <a:grpFill/>
          </p:grpSpPr>
          <p:grpSp>
            <p:nvGrpSpPr>
              <p:cNvPr id="5" name="Group 4">
                <a:extLst>
                  <a:ext uri="{FF2B5EF4-FFF2-40B4-BE49-F238E27FC236}">
                    <a16:creationId xmlns:a16="http://schemas.microsoft.com/office/drawing/2014/main" id="{68CD6A01-60E8-2A74-4F1E-E9619DCB2568}"/>
                  </a:ext>
                </a:extLst>
              </p:cNvPr>
              <p:cNvGrpSpPr/>
              <p:nvPr/>
            </p:nvGrpSpPr>
            <p:grpSpPr>
              <a:xfrm>
                <a:off x="7864620" y="1895162"/>
                <a:ext cx="3375708" cy="2151257"/>
                <a:chOff x="6261592" y="1428204"/>
                <a:chExt cx="5769605" cy="4103171"/>
              </a:xfrm>
              <a:grpFill/>
            </p:grpSpPr>
            <p:pic>
              <p:nvPicPr>
                <p:cNvPr id="8" name="Picture 7">
                  <a:extLst>
                    <a:ext uri="{FF2B5EF4-FFF2-40B4-BE49-F238E27FC236}">
                      <a16:creationId xmlns:a16="http://schemas.microsoft.com/office/drawing/2014/main" id="{209FB21D-0583-0660-02F7-948B75EB095F}"/>
                    </a:ext>
                  </a:extLst>
                </p:cNvPr>
                <p:cNvPicPr>
                  <a:picLocks noChangeAspect="1"/>
                </p:cNvPicPr>
                <p:nvPr/>
              </p:nvPicPr>
              <p:blipFill>
                <a:blip r:embed="rId2"/>
                <a:stretch>
                  <a:fillRect/>
                </a:stretch>
              </p:blipFill>
              <p:spPr>
                <a:xfrm>
                  <a:off x="7109030" y="1714500"/>
                  <a:ext cx="3211796" cy="3710858"/>
                </a:xfrm>
                <a:prstGeom prst="rect">
                  <a:avLst/>
                </a:prstGeom>
                <a:grpFill/>
              </p:spPr>
            </p:pic>
            <p:pic>
              <p:nvPicPr>
                <p:cNvPr id="9" name="Picture 8">
                  <a:extLst>
                    <a:ext uri="{FF2B5EF4-FFF2-40B4-BE49-F238E27FC236}">
                      <a16:creationId xmlns:a16="http://schemas.microsoft.com/office/drawing/2014/main" id="{08FD77A2-C4F5-792E-5764-C95C988617DB}"/>
                    </a:ext>
                  </a:extLst>
                </p:cNvPr>
                <p:cNvPicPr>
                  <a:picLocks noChangeAspect="1"/>
                </p:cNvPicPr>
                <p:nvPr/>
              </p:nvPicPr>
              <p:blipFill>
                <a:blip r:embed="rId3"/>
                <a:stretch>
                  <a:fillRect/>
                </a:stretch>
              </p:blipFill>
              <p:spPr>
                <a:xfrm>
                  <a:off x="9328377" y="1949988"/>
                  <a:ext cx="2269526" cy="1825392"/>
                </a:xfrm>
                <a:prstGeom prst="rect">
                  <a:avLst/>
                </a:prstGeom>
                <a:grpFill/>
              </p:spPr>
            </p:pic>
            <p:sp>
              <p:nvSpPr>
                <p:cNvPr id="10" name="Rectangle 9">
                  <a:extLst>
                    <a:ext uri="{FF2B5EF4-FFF2-40B4-BE49-F238E27FC236}">
                      <a16:creationId xmlns:a16="http://schemas.microsoft.com/office/drawing/2014/main" id="{4F2A23CB-718A-A960-5876-28B9444907D3}"/>
                    </a:ext>
                  </a:extLst>
                </p:cNvPr>
                <p:cNvSpPr/>
                <p:nvPr/>
              </p:nvSpPr>
              <p:spPr>
                <a:xfrm>
                  <a:off x="6261592" y="1428204"/>
                  <a:ext cx="5769605" cy="410317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47FEB2F-D77E-9A94-304C-3D0B305EAFAC}"/>
                  </a:ext>
                </a:extLst>
              </p:cNvPr>
              <p:cNvPicPr>
                <a:picLocks noChangeAspect="1"/>
              </p:cNvPicPr>
              <p:nvPr/>
            </p:nvPicPr>
            <p:blipFill>
              <a:blip r:embed="rId4"/>
              <a:stretch>
                <a:fillRect/>
              </a:stretch>
            </p:blipFill>
            <p:spPr>
              <a:xfrm>
                <a:off x="7207872" y="425736"/>
                <a:ext cx="4495500" cy="1385025"/>
              </a:xfrm>
              <a:prstGeom prst="rect">
                <a:avLst/>
              </a:prstGeom>
              <a:grpFill/>
            </p:spPr>
          </p:pic>
          <p:pic>
            <p:nvPicPr>
              <p:cNvPr id="7" name="Picture 6">
                <a:extLst>
                  <a:ext uri="{FF2B5EF4-FFF2-40B4-BE49-F238E27FC236}">
                    <a16:creationId xmlns:a16="http://schemas.microsoft.com/office/drawing/2014/main" id="{A11CCBF5-FBEA-6A30-1C82-3E035E212DA8}"/>
                  </a:ext>
                </a:extLst>
              </p:cNvPr>
              <p:cNvPicPr>
                <a:picLocks noChangeAspect="1"/>
              </p:cNvPicPr>
              <p:nvPr/>
            </p:nvPicPr>
            <p:blipFill>
              <a:blip r:embed="rId5"/>
              <a:stretch>
                <a:fillRect/>
              </a:stretch>
            </p:blipFill>
            <p:spPr>
              <a:xfrm>
                <a:off x="7864620" y="4125923"/>
                <a:ext cx="3375709" cy="2012159"/>
              </a:xfrm>
              <a:prstGeom prst="rect">
                <a:avLst/>
              </a:prstGeom>
              <a:grpFill/>
              <a:ln>
                <a:solidFill>
                  <a:schemeClr val="bg2">
                    <a:lumMod val="75000"/>
                  </a:schemeClr>
                </a:solidFill>
              </a:ln>
            </p:spPr>
          </p:pic>
        </p:grpSp>
      </p:grpSp>
      <p:sp>
        <p:nvSpPr>
          <p:cNvPr id="20" name="TextBox 19">
            <a:extLst>
              <a:ext uri="{FF2B5EF4-FFF2-40B4-BE49-F238E27FC236}">
                <a16:creationId xmlns:a16="http://schemas.microsoft.com/office/drawing/2014/main" id="{790FAC78-E98A-02B2-4B26-D61B94658BEE}"/>
              </a:ext>
            </a:extLst>
          </p:cNvPr>
          <p:cNvSpPr txBox="1"/>
          <p:nvPr/>
        </p:nvSpPr>
        <p:spPr>
          <a:xfrm>
            <a:off x="6806280" y="1012953"/>
            <a:ext cx="4356905" cy="4216539"/>
          </a:xfrm>
          <a:prstGeom prst="rect">
            <a:avLst/>
          </a:prstGeom>
          <a:noFill/>
        </p:spPr>
        <p:txBody>
          <a:bodyPr wrap="square">
            <a:spAutoFit/>
          </a:bodyPr>
          <a:lstStyle/>
          <a:p>
            <a:r>
              <a:rPr lang="en-US" sz="2800" b="1" dirty="0">
                <a:solidFill>
                  <a:schemeClr val="bg2">
                    <a:lumMod val="10000"/>
                  </a:schemeClr>
                </a:solidFill>
                <a:latin typeface="+mn-lt"/>
              </a:rPr>
              <a:t>Drought - Abiotic Stress</a:t>
            </a:r>
          </a:p>
          <a:p>
            <a:endParaRPr lang="en-US" sz="2000" b="0" i="0" dirty="0">
              <a:solidFill>
                <a:schemeClr val="bg2">
                  <a:lumMod val="10000"/>
                </a:schemeClr>
              </a:solidFill>
              <a:effectLst/>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sz="2000" b="0" i="0" dirty="0">
                <a:solidFill>
                  <a:schemeClr val="bg2">
                    <a:lumMod val="10000"/>
                  </a:schemeClr>
                </a:solidFill>
                <a:effectLst/>
                <a:latin typeface="Calibri" panose="020F0502020204030204" pitchFamily="34" charset="0"/>
                <a:cs typeface="Calibri" panose="020F0502020204030204" pitchFamily="34" charset="0"/>
              </a:rPr>
              <a:t>Plant Water: 80–95% of the fresh biomass of the plant body is comprised of water</a:t>
            </a:r>
          </a:p>
          <a:p>
            <a:pPr marL="342900" indent="-342900">
              <a:buFont typeface="Wingdings" panose="05000000000000000000" pitchFamily="2" charset="2"/>
              <a:buChar char="q"/>
            </a:pPr>
            <a:r>
              <a:rPr lang="en-US" sz="2000" dirty="0">
                <a:solidFill>
                  <a:schemeClr val="bg2">
                    <a:lumMod val="10000"/>
                  </a:schemeClr>
                </a:solidFill>
                <a:latin typeface="Calibri" panose="020F0502020204030204" pitchFamily="34" charset="0"/>
                <a:cs typeface="Calibri" panose="020F0502020204030204" pitchFamily="34" charset="0"/>
              </a:rPr>
              <a:t>V</a:t>
            </a:r>
            <a:r>
              <a:rPr lang="en-US" sz="2000" b="0" i="0" dirty="0">
                <a:solidFill>
                  <a:schemeClr val="bg2">
                    <a:lumMod val="10000"/>
                  </a:schemeClr>
                </a:solidFill>
                <a:effectLst/>
                <a:latin typeface="Calibri" panose="020F0502020204030204" pitchFamily="34" charset="0"/>
                <a:cs typeface="Calibri" panose="020F0502020204030204" pitchFamily="34" charset="0"/>
              </a:rPr>
              <a:t>arious physiological processes including many aspects of plant growth, development, and metabolism</a:t>
            </a:r>
          </a:p>
          <a:p>
            <a:pPr marL="342900" indent="-342900">
              <a:buFont typeface="Wingdings" panose="05000000000000000000" pitchFamily="2" charset="2"/>
              <a:buChar char="q"/>
            </a:pPr>
            <a:r>
              <a:rPr lang="en-US" sz="2000" dirty="0">
                <a:solidFill>
                  <a:schemeClr val="bg2">
                    <a:lumMod val="10000"/>
                  </a:schemeClr>
                </a:solidFill>
                <a:latin typeface="Calibri" panose="020F0502020204030204" pitchFamily="34" charset="0"/>
                <a:cs typeface="Calibri" panose="020F0502020204030204" pitchFamily="34" charset="0"/>
              </a:rPr>
              <a:t>Reduced plant yield and quality or complete crop failure.</a:t>
            </a:r>
          </a:p>
          <a:p>
            <a:pPr marL="342900" indent="-342900">
              <a:buFont typeface="Wingdings" panose="05000000000000000000" pitchFamily="2" charset="2"/>
              <a:buChar char="q"/>
            </a:pPr>
            <a:r>
              <a:rPr lang="en-US" sz="2000" dirty="0">
                <a:solidFill>
                  <a:schemeClr val="bg2">
                    <a:lumMod val="10000"/>
                  </a:schemeClr>
                </a:solidFill>
                <a:latin typeface="Calibri" panose="020F0502020204030204" pitchFamily="34" charset="0"/>
                <a:cs typeface="Calibri" panose="020F0502020204030204" pitchFamily="34" charset="0"/>
              </a:rPr>
              <a:t>Contributes to soil salinity</a:t>
            </a:r>
          </a:p>
          <a:p>
            <a:endParaRPr lang="en-US" sz="2000" b="0" i="0" dirty="0">
              <a:solidFill>
                <a:srgbClr val="2021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829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6724A-A6F3-47F2-A286-6CB7A4041C65}"/>
              </a:ext>
            </a:extLst>
          </p:cNvPr>
          <p:cNvSpPr txBox="1"/>
          <p:nvPr/>
        </p:nvSpPr>
        <p:spPr>
          <a:xfrm>
            <a:off x="961590" y="1132478"/>
            <a:ext cx="1002030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2">
                    <a:lumMod val="10000"/>
                  </a:schemeClr>
                </a:solidFill>
              </a:rPr>
              <a:t>Ideal temperature:  60 to 85</a:t>
            </a:r>
            <a:r>
              <a:rPr lang="en-US" sz="2400" baseline="30000" dirty="0">
                <a:solidFill>
                  <a:schemeClr val="bg2">
                    <a:lumMod val="10000"/>
                  </a:schemeClr>
                </a:solidFill>
              </a:rPr>
              <a:t>o</a:t>
            </a:r>
            <a:r>
              <a:rPr lang="en-US" sz="2400" dirty="0">
                <a:solidFill>
                  <a:schemeClr val="bg2">
                    <a:lumMod val="10000"/>
                  </a:schemeClr>
                </a:solidFill>
              </a:rPr>
              <a:t>F. </a:t>
            </a:r>
          </a:p>
          <a:p>
            <a:pPr marL="342900" indent="-342900">
              <a:buFont typeface="Arial" panose="020B0604020202020204" pitchFamily="34" charset="0"/>
              <a:buChar char="•"/>
            </a:pPr>
            <a:endParaRPr lang="en-US" sz="2400" dirty="0">
              <a:solidFill>
                <a:schemeClr val="bg2">
                  <a:lumMod val="10000"/>
                </a:schemeClr>
              </a:solidFill>
            </a:endParaRPr>
          </a:p>
          <a:p>
            <a:pPr marL="342900" indent="-342900">
              <a:buFont typeface="Arial" panose="020B0604020202020204" pitchFamily="34" charset="0"/>
              <a:buChar char="•"/>
            </a:pPr>
            <a:r>
              <a:rPr lang="en-US" sz="2400" dirty="0">
                <a:solidFill>
                  <a:schemeClr val="bg2">
                    <a:lumMod val="10000"/>
                  </a:schemeClr>
                </a:solidFill>
              </a:rPr>
              <a:t>Each 18</a:t>
            </a:r>
            <a:r>
              <a:rPr lang="en-US" sz="2400" baseline="30000" dirty="0">
                <a:solidFill>
                  <a:schemeClr val="bg2">
                    <a:lumMod val="10000"/>
                  </a:schemeClr>
                </a:solidFill>
              </a:rPr>
              <a:t>o</a:t>
            </a:r>
            <a:r>
              <a:rPr lang="en-US" sz="2400" dirty="0">
                <a:solidFill>
                  <a:schemeClr val="bg2">
                    <a:lumMod val="10000"/>
                  </a:schemeClr>
                </a:solidFill>
              </a:rPr>
              <a:t>F increase from ideal growing temperatures doubles the respiration and water loss (general rule).</a:t>
            </a:r>
          </a:p>
          <a:p>
            <a:pPr marL="342900" indent="-342900">
              <a:buFont typeface="Arial" panose="020B0604020202020204" pitchFamily="34" charset="0"/>
              <a:buChar char="•"/>
            </a:pPr>
            <a:endParaRPr lang="en-US" sz="2400" dirty="0">
              <a:solidFill>
                <a:schemeClr val="bg2">
                  <a:lumMod val="10000"/>
                </a:schemeClr>
              </a:solidFill>
            </a:endParaRPr>
          </a:p>
          <a:p>
            <a:pPr marL="342900" indent="-342900">
              <a:buFont typeface="Arial" panose="020B0604020202020204" pitchFamily="34" charset="0"/>
              <a:buChar char="•"/>
            </a:pPr>
            <a:r>
              <a:rPr lang="en-US" sz="2400" dirty="0">
                <a:solidFill>
                  <a:schemeClr val="bg2">
                    <a:lumMod val="10000"/>
                  </a:schemeClr>
                </a:solidFill>
              </a:rPr>
              <a:t>Thermal death threshold: 115</a:t>
            </a:r>
            <a:r>
              <a:rPr lang="en-US" sz="2400" baseline="30000" dirty="0">
                <a:solidFill>
                  <a:schemeClr val="bg2">
                    <a:lumMod val="10000"/>
                  </a:schemeClr>
                </a:solidFill>
              </a:rPr>
              <a:t>o</a:t>
            </a:r>
            <a:r>
              <a:rPr lang="en-US" sz="2400" dirty="0">
                <a:solidFill>
                  <a:schemeClr val="bg2">
                    <a:lumMod val="10000"/>
                  </a:schemeClr>
                </a:solidFill>
              </a:rPr>
              <a:t>F, varies plant to plant, duration at high temperatures, highest temperature reached, age of plant, water content within the plant, plants ability to acclimate, etc.</a:t>
            </a:r>
          </a:p>
          <a:p>
            <a:pPr marL="342900" indent="-342900">
              <a:buFont typeface="Arial" panose="020B0604020202020204" pitchFamily="34" charset="0"/>
              <a:buChar char="•"/>
            </a:pPr>
            <a:endParaRPr lang="en-US" sz="2400" dirty="0">
              <a:solidFill>
                <a:schemeClr val="bg2">
                  <a:lumMod val="10000"/>
                </a:schemeClr>
              </a:solidFill>
            </a:endParaRPr>
          </a:p>
          <a:p>
            <a:pPr marL="342900" indent="-342900">
              <a:buFont typeface="Arial" panose="020B0604020202020204" pitchFamily="34" charset="0"/>
              <a:buChar char="•"/>
            </a:pPr>
            <a:r>
              <a:rPr lang="en-US" sz="2400" dirty="0">
                <a:solidFill>
                  <a:schemeClr val="bg2">
                    <a:lumMod val="10000"/>
                  </a:schemeClr>
                </a:solidFill>
              </a:rPr>
              <a:t>Hundreds of gallons of water is moved and lost in fully mature trees via transpiration in order to maintain lower plant temperatures. As much as 90% of water taken up via the roots.</a:t>
            </a:r>
          </a:p>
        </p:txBody>
      </p:sp>
      <p:sp>
        <p:nvSpPr>
          <p:cNvPr id="4" name="TextBox 3">
            <a:extLst>
              <a:ext uri="{FF2B5EF4-FFF2-40B4-BE49-F238E27FC236}">
                <a16:creationId xmlns:a16="http://schemas.microsoft.com/office/drawing/2014/main" id="{49C57DC9-1416-4767-9A19-DC4E4C523A18}"/>
              </a:ext>
            </a:extLst>
          </p:cNvPr>
          <p:cNvSpPr txBox="1"/>
          <p:nvPr/>
        </p:nvSpPr>
        <p:spPr>
          <a:xfrm>
            <a:off x="1939285" y="5972175"/>
            <a:ext cx="8391525" cy="276999"/>
          </a:xfrm>
          <a:prstGeom prst="rect">
            <a:avLst/>
          </a:prstGeom>
          <a:noFill/>
        </p:spPr>
        <p:txBody>
          <a:bodyPr wrap="square" rtlCol="0">
            <a:spAutoFit/>
          </a:bodyPr>
          <a:lstStyle/>
          <a:p>
            <a:pPr algn="ctr"/>
            <a:r>
              <a:rPr lang="en-US" sz="1200" dirty="0"/>
              <a:t>Source:  https://ucanr.edu/sites/MarinMG</a:t>
            </a:r>
          </a:p>
        </p:txBody>
      </p:sp>
      <p:sp>
        <p:nvSpPr>
          <p:cNvPr id="5" name="Title 1">
            <a:extLst>
              <a:ext uri="{FF2B5EF4-FFF2-40B4-BE49-F238E27FC236}">
                <a16:creationId xmlns:a16="http://schemas.microsoft.com/office/drawing/2014/main" id="{0AA9A8F9-8BE0-3AC4-6343-2201AE5C1634}"/>
              </a:ext>
            </a:extLst>
          </p:cNvPr>
          <p:cNvSpPr txBox="1">
            <a:spLocks/>
          </p:cNvSpPr>
          <p:nvPr/>
        </p:nvSpPr>
        <p:spPr>
          <a:xfrm>
            <a:off x="569273" y="347035"/>
            <a:ext cx="11053454" cy="785443"/>
          </a:xfrm>
          <a:prstGeom prst="rect">
            <a:avLst/>
          </a:prstGeom>
        </p:spPr>
        <p:txBody>
          <a:bodyPr vert="horz" anchor="ctr" anchorCtr="0"/>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r>
              <a:rPr lang="en-US" dirty="0">
                <a:solidFill>
                  <a:schemeClr val="bg2">
                    <a:lumMod val="10000"/>
                  </a:schemeClr>
                </a:solidFill>
              </a:rPr>
              <a:t>Abiotic Stress: Heat Stress</a:t>
            </a:r>
          </a:p>
        </p:txBody>
      </p:sp>
    </p:spTree>
    <p:extLst>
      <p:ext uri="{BB962C8B-B14F-4D97-AF65-F5344CB8AC3E}">
        <p14:creationId xmlns:p14="http://schemas.microsoft.com/office/powerpoint/2010/main" val="219144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31C814-D2C9-4B25-B80E-F255BA5C10DF}"/>
              </a:ext>
            </a:extLst>
          </p:cNvPr>
          <p:cNvSpPr txBox="1">
            <a:spLocks noGrp="1"/>
          </p:cNvSpPr>
          <p:nvPr>
            <p:ph type="title"/>
          </p:nvPr>
        </p:nvSpPr>
        <p:spPr>
          <a:xfrm>
            <a:off x="559658" y="337278"/>
            <a:ext cx="11053762" cy="911019"/>
          </a:xfrm>
          <a:prstGeom prst="rect">
            <a:avLst/>
          </a:prstGeom>
          <a:noFill/>
        </p:spPr>
        <p:txBody>
          <a:bodyPr wrap="square">
            <a:spAutoFit/>
          </a:bodyPr>
          <a:lstStyle/>
          <a:p>
            <a:r>
              <a:rPr lang="en-US" b="1" i="0" dirty="0">
                <a:solidFill>
                  <a:srgbClr val="222222"/>
                </a:solidFill>
                <a:effectLst/>
              </a:rPr>
              <a:t>Stomata</a:t>
            </a:r>
            <a:endParaRPr lang="en-US" b="0" i="0" dirty="0">
              <a:solidFill>
                <a:srgbClr val="222222"/>
              </a:solidFill>
              <a:effectLst/>
            </a:endParaRPr>
          </a:p>
          <a:p>
            <a:pPr lvl="1"/>
            <a:endParaRPr lang="en-US" sz="2800" b="0" i="0" dirty="0">
              <a:solidFill>
                <a:srgbClr val="222222"/>
              </a:solidFill>
              <a:effectLst/>
            </a:endParaRPr>
          </a:p>
        </p:txBody>
      </p:sp>
      <p:pic>
        <p:nvPicPr>
          <p:cNvPr id="4" name="Picture 2" descr="Google">
            <a:extLst>
              <a:ext uri="{FF2B5EF4-FFF2-40B4-BE49-F238E27FC236}">
                <a16:creationId xmlns:a16="http://schemas.microsoft.com/office/drawing/2014/main" id="{D6ADCB89-867D-400D-A07A-6C123BE9E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515" y="1293925"/>
            <a:ext cx="4411508" cy="2727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2B41DB-9C83-41D3-8CC8-B0E1AACB8323}"/>
              </a:ext>
            </a:extLst>
          </p:cNvPr>
          <p:cNvSpPr txBox="1"/>
          <p:nvPr/>
        </p:nvSpPr>
        <p:spPr>
          <a:xfrm>
            <a:off x="840223" y="4223622"/>
            <a:ext cx="4495800" cy="1077218"/>
          </a:xfrm>
          <a:prstGeom prst="rect">
            <a:avLst/>
          </a:prstGeom>
          <a:noFill/>
        </p:spPr>
        <p:txBody>
          <a:bodyPr wrap="square">
            <a:spAutoFit/>
          </a:bodyPr>
          <a:lstStyle/>
          <a:p>
            <a:r>
              <a:rPr lang="en-US" sz="1600" b="0" i="0" dirty="0">
                <a:solidFill>
                  <a:srgbClr val="333333"/>
                </a:solidFill>
                <a:effectLst/>
                <a:latin typeface="Arial "/>
              </a:rPr>
              <a:t>The stomata (plural, stoma= singular) are openings on the bottom of leaves that allow for gas exchange and water from the plant tissue can evaporate through them.</a:t>
            </a:r>
            <a:endParaRPr lang="en-US" sz="1600" dirty="0">
              <a:latin typeface="Arial "/>
            </a:endParaRPr>
          </a:p>
        </p:txBody>
      </p:sp>
      <p:grpSp>
        <p:nvGrpSpPr>
          <p:cNvPr id="2" name="Group 1">
            <a:extLst>
              <a:ext uri="{FF2B5EF4-FFF2-40B4-BE49-F238E27FC236}">
                <a16:creationId xmlns:a16="http://schemas.microsoft.com/office/drawing/2014/main" id="{577305B1-A86D-7AF5-EE11-4F86BA4046CD}"/>
              </a:ext>
            </a:extLst>
          </p:cNvPr>
          <p:cNvGrpSpPr/>
          <p:nvPr/>
        </p:nvGrpSpPr>
        <p:grpSpPr>
          <a:xfrm>
            <a:off x="6096000" y="1248297"/>
            <a:ext cx="5517420" cy="4542997"/>
            <a:chOff x="6096000" y="1248297"/>
            <a:chExt cx="5517420" cy="4542997"/>
          </a:xfrm>
        </p:grpSpPr>
        <p:pic>
          <p:nvPicPr>
            <p:cNvPr id="6" name="Picture 5">
              <a:extLst>
                <a:ext uri="{FF2B5EF4-FFF2-40B4-BE49-F238E27FC236}">
                  <a16:creationId xmlns:a16="http://schemas.microsoft.com/office/drawing/2014/main" id="{9DDD0D67-E183-468A-8405-6E8E745F4DF8}"/>
                </a:ext>
              </a:extLst>
            </p:cNvPr>
            <p:cNvPicPr>
              <a:picLocks noChangeAspect="1"/>
            </p:cNvPicPr>
            <p:nvPr/>
          </p:nvPicPr>
          <p:blipFill>
            <a:blip r:embed="rId3"/>
            <a:stretch>
              <a:fillRect/>
            </a:stretch>
          </p:blipFill>
          <p:spPr>
            <a:xfrm>
              <a:off x="6206196" y="1248297"/>
              <a:ext cx="5126025" cy="2628731"/>
            </a:xfrm>
            <a:prstGeom prst="rect">
              <a:avLst/>
            </a:prstGeom>
            <a:ln>
              <a:solidFill>
                <a:schemeClr val="bg1">
                  <a:lumMod val="50000"/>
                </a:schemeClr>
              </a:solidFill>
            </a:ln>
          </p:spPr>
        </p:pic>
        <p:sp>
          <p:nvSpPr>
            <p:cNvPr id="7" name="TextBox 6">
              <a:extLst>
                <a:ext uri="{FF2B5EF4-FFF2-40B4-BE49-F238E27FC236}">
                  <a16:creationId xmlns:a16="http://schemas.microsoft.com/office/drawing/2014/main" id="{7143C814-6D5B-49E3-9FEA-4B88ACE077DD}"/>
                </a:ext>
              </a:extLst>
            </p:cNvPr>
            <p:cNvSpPr txBox="1"/>
            <p:nvPr/>
          </p:nvSpPr>
          <p:spPr>
            <a:xfrm>
              <a:off x="6096000" y="3975412"/>
              <a:ext cx="5517420" cy="1815882"/>
            </a:xfrm>
            <a:prstGeom prst="rect">
              <a:avLst/>
            </a:prstGeom>
            <a:noFill/>
          </p:spPr>
          <p:txBody>
            <a:bodyPr wrap="square">
              <a:spAutoFit/>
            </a:bodyPr>
            <a:lstStyle/>
            <a:p>
              <a:r>
                <a:rPr lang="en-US" sz="1600" b="0" i="0" dirty="0">
                  <a:solidFill>
                    <a:srgbClr val="333333"/>
                  </a:solidFill>
                  <a:effectLst/>
                </a:rPr>
                <a:t>When the plant has enough water in its cells the guard cells swell up and open the stomata.</a:t>
              </a:r>
            </a:p>
            <a:p>
              <a:endParaRPr lang="en-US" sz="1600" dirty="0">
                <a:solidFill>
                  <a:srgbClr val="333333"/>
                </a:solidFill>
              </a:endParaRPr>
            </a:p>
            <a:p>
              <a:r>
                <a:rPr lang="en-US" sz="1600" b="0" i="0" dirty="0">
                  <a:solidFill>
                    <a:srgbClr val="333333"/>
                  </a:solidFill>
                  <a:effectLst/>
                </a:rPr>
                <a:t>When the plant isn't getting enough water,  stomata stay closed plants don’t lose water. But if the stomata are closed photosynthesis can't happen and eventually the plant might starve.</a:t>
              </a:r>
              <a:endParaRPr lang="en-US" sz="1600" dirty="0"/>
            </a:p>
          </p:txBody>
        </p:sp>
      </p:grpSp>
      <p:sp>
        <p:nvSpPr>
          <p:cNvPr id="9" name="TextBox 8">
            <a:extLst>
              <a:ext uri="{FF2B5EF4-FFF2-40B4-BE49-F238E27FC236}">
                <a16:creationId xmlns:a16="http://schemas.microsoft.com/office/drawing/2014/main" id="{987AE06B-1D11-4B5A-88A3-BFEC585D2FD1}"/>
              </a:ext>
            </a:extLst>
          </p:cNvPr>
          <p:cNvSpPr txBox="1"/>
          <p:nvPr/>
        </p:nvSpPr>
        <p:spPr>
          <a:xfrm>
            <a:off x="7547172" y="6083886"/>
            <a:ext cx="4644828" cy="246221"/>
          </a:xfrm>
          <a:prstGeom prst="rect">
            <a:avLst/>
          </a:prstGeom>
          <a:noFill/>
        </p:spPr>
        <p:txBody>
          <a:bodyPr wrap="square">
            <a:spAutoFit/>
          </a:bodyPr>
          <a:lstStyle/>
          <a:p>
            <a:r>
              <a:rPr lang="en-US" sz="1000" b="0" i="0" dirty="0">
                <a:solidFill>
                  <a:schemeClr val="tx1">
                    <a:lumMod val="60000"/>
                    <a:lumOff val="40000"/>
                  </a:schemeClr>
                </a:solidFill>
                <a:effectLst/>
                <a:latin typeface="Nunito Sans" pitchFamily="2" charset="0"/>
              </a:rPr>
              <a:t>Source: https://socratic.org/questions/how-do-stomata-help-conserve-water</a:t>
            </a:r>
            <a:endParaRPr lang="en-US" sz="1000" dirty="0">
              <a:solidFill>
                <a:schemeClr val="tx1">
                  <a:lumMod val="60000"/>
                  <a:lumOff val="40000"/>
                </a:schemeClr>
              </a:solidFill>
            </a:endParaRPr>
          </a:p>
        </p:txBody>
      </p:sp>
    </p:spTree>
    <p:extLst>
      <p:ext uri="{BB962C8B-B14F-4D97-AF65-F5344CB8AC3E}">
        <p14:creationId xmlns:p14="http://schemas.microsoft.com/office/powerpoint/2010/main" val="9204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5C77B4-A0E5-4D66-888A-888A8314F3A2}"/>
              </a:ext>
            </a:extLst>
          </p:cNvPr>
          <p:cNvPicPr>
            <a:picLocks noChangeAspect="1"/>
          </p:cNvPicPr>
          <p:nvPr/>
        </p:nvPicPr>
        <p:blipFill>
          <a:blip r:embed="rId2"/>
          <a:stretch>
            <a:fillRect/>
          </a:stretch>
        </p:blipFill>
        <p:spPr>
          <a:xfrm>
            <a:off x="10241056" y="6314506"/>
            <a:ext cx="1924372" cy="543494"/>
          </a:xfrm>
          <a:prstGeom prst="rect">
            <a:avLst/>
          </a:prstGeom>
        </p:spPr>
      </p:pic>
      <p:sp>
        <p:nvSpPr>
          <p:cNvPr id="5" name="TextBox 4">
            <a:extLst>
              <a:ext uri="{FF2B5EF4-FFF2-40B4-BE49-F238E27FC236}">
                <a16:creationId xmlns:a16="http://schemas.microsoft.com/office/drawing/2014/main" id="{E5A9F012-3344-4324-9C92-A6AADA52C3D7}"/>
              </a:ext>
            </a:extLst>
          </p:cNvPr>
          <p:cNvSpPr txBox="1"/>
          <p:nvPr/>
        </p:nvSpPr>
        <p:spPr>
          <a:xfrm>
            <a:off x="561838" y="1558539"/>
            <a:ext cx="5035398" cy="415498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If the stomata are open all the time water from the plant will diffuse into the air based on humidity, basically if there is more water in the leaf than in the air, water will leave the leaf until the air around it has the same amount of water as in the leaf. So, if the air is dry the plant could lose a lot of water.</a:t>
            </a:r>
            <a:endParaRPr lang="en-US" sz="2400" dirty="0">
              <a:solidFill>
                <a:srgbClr val="565F5F"/>
              </a:solidFill>
              <a:latin typeface="Calibri" panose="020F0502020204030204" pitchFamily="34" charset="0"/>
              <a:cs typeface="Calibri" panose="020F0502020204030204" pitchFamily="34" charset="0"/>
            </a:endParaRPr>
          </a:p>
          <a:p>
            <a:pPr algn="ctr"/>
            <a:endParaRPr lang="en-US" sz="2400" b="1" dirty="0">
              <a:solidFill>
                <a:srgbClr val="4D4D4D"/>
              </a:solidFill>
              <a:latin typeface="Calibri" panose="020F0502020204030204" pitchFamily="34" charset="0"/>
              <a:cs typeface="Calibri" panose="020F0502020204030204" pitchFamily="34" charset="0"/>
            </a:endParaRPr>
          </a:p>
          <a:p>
            <a:pPr algn="ctr"/>
            <a:r>
              <a:rPr lang="en-US" sz="2400" b="1" dirty="0">
                <a:solidFill>
                  <a:srgbClr val="4D4D4D"/>
                </a:solidFill>
                <a:latin typeface="Calibri" panose="020F0502020204030204" pitchFamily="34" charset="0"/>
                <a:cs typeface="Calibri" panose="020F0502020204030204" pitchFamily="34" charset="0"/>
              </a:rPr>
              <a:t>Moisture loss due to atmospheric evaporative demand.</a:t>
            </a:r>
          </a:p>
        </p:txBody>
      </p:sp>
      <p:sp>
        <p:nvSpPr>
          <p:cNvPr id="6" name="TextBox 5">
            <a:extLst>
              <a:ext uri="{FF2B5EF4-FFF2-40B4-BE49-F238E27FC236}">
                <a16:creationId xmlns:a16="http://schemas.microsoft.com/office/drawing/2014/main" id="{75C399A8-026A-494C-94E9-71E21DF4A00D}"/>
              </a:ext>
            </a:extLst>
          </p:cNvPr>
          <p:cNvSpPr txBox="1"/>
          <p:nvPr/>
        </p:nvSpPr>
        <p:spPr>
          <a:xfrm>
            <a:off x="7121237" y="5938401"/>
            <a:ext cx="4341090" cy="246221"/>
          </a:xfrm>
          <a:prstGeom prst="rect">
            <a:avLst/>
          </a:prstGeom>
          <a:noFill/>
        </p:spPr>
        <p:txBody>
          <a:bodyPr wrap="square">
            <a:spAutoFit/>
          </a:bodyPr>
          <a:lstStyle/>
          <a:p>
            <a:r>
              <a:rPr lang="en-US" sz="1000" dirty="0">
                <a:solidFill>
                  <a:schemeClr val="bg1">
                    <a:lumMod val="50000"/>
                  </a:schemeClr>
                </a:solidFill>
                <a:hlinkClick r:id="rId3">
                  <a:extLst>
                    <a:ext uri="{A12FA001-AC4F-418D-AE19-62706E023703}">
                      <ahyp:hlinkClr xmlns:ahyp="http://schemas.microsoft.com/office/drawing/2018/hyperlinkcolor" val="tx"/>
                    </a:ext>
                  </a:extLst>
                </a:hlinkClick>
              </a:rPr>
              <a:t>Diagram source: </a:t>
            </a:r>
            <a:r>
              <a:rPr lang="en-US" sz="1000" dirty="0">
                <a:solidFill>
                  <a:schemeClr val="bg1">
                    <a:lumMod val="50000"/>
                  </a:schemeClr>
                </a:solidFill>
              </a:rPr>
              <a:t>https://plantcaretoday.com/what-is-transpiration.html</a:t>
            </a:r>
          </a:p>
        </p:txBody>
      </p:sp>
      <p:sp>
        <p:nvSpPr>
          <p:cNvPr id="8" name="Title 2">
            <a:extLst>
              <a:ext uri="{FF2B5EF4-FFF2-40B4-BE49-F238E27FC236}">
                <a16:creationId xmlns:a16="http://schemas.microsoft.com/office/drawing/2014/main" id="{1F4A5225-708E-2F07-FE13-E9A302128424}"/>
              </a:ext>
            </a:extLst>
          </p:cNvPr>
          <p:cNvSpPr txBox="1">
            <a:spLocks noGrp="1"/>
          </p:cNvSpPr>
          <p:nvPr>
            <p:ph type="title"/>
          </p:nvPr>
        </p:nvSpPr>
        <p:spPr>
          <a:xfrm>
            <a:off x="561838" y="349522"/>
            <a:ext cx="11053762" cy="480131"/>
          </a:xfrm>
          <a:prstGeom prst="rect">
            <a:avLst/>
          </a:prstGeom>
          <a:noFill/>
        </p:spPr>
        <p:txBody>
          <a:bodyPr wrap="square">
            <a:spAutoFit/>
          </a:bodyPr>
          <a:lstStyle/>
          <a:p>
            <a:r>
              <a:rPr lang="en-US" b="1" i="0" dirty="0">
                <a:solidFill>
                  <a:srgbClr val="222222"/>
                </a:solidFill>
                <a:effectLst/>
              </a:rPr>
              <a:t>Transpiration</a:t>
            </a:r>
            <a:endParaRPr lang="en-US" b="0" i="0" dirty="0">
              <a:solidFill>
                <a:srgbClr val="222222"/>
              </a:solidFill>
              <a:effectLst/>
            </a:endParaRPr>
          </a:p>
        </p:txBody>
      </p:sp>
      <p:grpSp>
        <p:nvGrpSpPr>
          <p:cNvPr id="12" name="Group 11">
            <a:extLst>
              <a:ext uri="{FF2B5EF4-FFF2-40B4-BE49-F238E27FC236}">
                <a16:creationId xmlns:a16="http://schemas.microsoft.com/office/drawing/2014/main" id="{067B3FB7-7E5E-8DF0-3F86-29B74124C1D1}"/>
              </a:ext>
            </a:extLst>
          </p:cNvPr>
          <p:cNvGrpSpPr/>
          <p:nvPr/>
        </p:nvGrpSpPr>
        <p:grpSpPr>
          <a:xfrm>
            <a:off x="5938983" y="1080655"/>
            <a:ext cx="5421744" cy="4867217"/>
            <a:chOff x="5938983" y="1080655"/>
            <a:chExt cx="5421744" cy="4867217"/>
          </a:xfrm>
        </p:grpSpPr>
        <p:pic>
          <p:nvPicPr>
            <p:cNvPr id="10" name="Picture 9">
              <a:extLst>
                <a:ext uri="{FF2B5EF4-FFF2-40B4-BE49-F238E27FC236}">
                  <a16:creationId xmlns:a16="http://schemas.microsoft.com/office/drawing/2014/main" id="{7A0B2A8C-5359-5AED-0493-892B39DECE6C}"/>
                </a:ext>
              </a:extLst>
            </p:cNvPr>
            <p:cNvPicPr>
              <a:picLocks noChangeAspect="1"/>
            </p:cNvPicPr>
            <p:nvPr/>
          </p:nvPicPr>
          <p:blipFill>
            <a:blip r:embed="rId4"/>
            <a:stretch>
              <a:fillRect/>
            </a:stretch>
          </p:blipFill>
          <p:spPr>
            <a:xfrm>
              <a:off x="5938983" y="1150301"/>
              <a:ext cx="5421744" cy="4797571"/>
            </a:xfrm>
            <a:prstGeom prst="rect">
              <a:avLst/>
            </a:prstGeom>
          </p:spPr>
        </p:pic>
        <p:sp>
          <p:nvSpPr>
            <p:cNvPr id="11" name="Rectangle 10">
              <a:extLst>
                <a:ext uri="{FF2B5EF4-FFF2-40B4-BE49-F238E27FC236}">
                  <a16:creationId xmlns:a16="http://schemas.microsoft.com/office/drawing/2014/main" id="{9D331EDE-BD70-E7B2-70CE-B9BFEED3AE3F}"/>
                </a:ext>
              </a:extLst>
            </p:cNvPr>
            <p:cNvSpPr/>
            <p:nvPr/>
          </p:nvSpPr>
          <p:spPr>
            <a:xfrm>
              <a:off x="6169891" y="1080655"/>
              <a:ext cx="877454" cy="477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EDE6F166-2B7F-545C-812B-58AA561E5D6D}"/>
              </a:ext>
            </a:extLst>
          </p:cNvPr>
          <p:cNvSpPr/>
          <p:nvPr/>
        </p:nvSpPr>
        <p:spPr>
          <a:xfrm>
            <a:off x="6919274" y="4864231"/>
            <a:ext cx="1932495" cy="678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039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07EC-61A4-1A7D-3DA6-9B0581D2D978}"/>
              </a:ext>
            </a:extLst>
          </p:cNvPr>
          <p:cNvSpPr>
            <a:spLocks noGrp="1"/>
          </p:cNvSpPr>
          <p:nvPr>
            <p:ph type="title"/>
          </p:nvPr>
        </p:nvSpPr>
        <p:spPr/>
        <p:txBody>
          <a:bodyPr/>
          <a:lstStyle/>
          <a:p>
            <a:r>
              <a:rPr lang="en-US" dirty="0"/>
              <a:t>Vapor Gard</a:t>
            </a:r>
          </a:p>
        </p:txBody>
      </p:sp>
      <p:sp>
        <p:nvSpPr>
          <p:cNvPr id="3" name="Text Placeholder 2">
            <a:extLst>
              <a:ext uri="{FF2B5EF4-FFF2-40B4-BE49-F238E27FC236}">
                <a16:creationId xmlns:a16="http://schemas.microsoft.com/office/drawing/2014/main" id="{75483721-1A74-E648-BB34-A06005FB9013}"/>
              </a:ext>
            </a:extLst>
          </p:cNvPr>
          <p:cNvSpPr>
            <a:spLocks noGrp="1"/>
          </p:cNvSpPr>
          <p:nvPr>
            <p:ph type="body" sz="quarter" idx="10"/>
          </p:nvPr>
        </p:nvSpPr>
        <p:spPr/>
        <p:txBody>
          <a:bodyPr/>
          <a:lstStyle/>
          <a:p>
            <a:r>
              <a:rPr lang="en-US" dirty="0">
                <a:solidFill>
                  <a:schemeClr val="accent4">
                    <a:lumMod val="75000"/>
                  </a:schemeClr>
                </a:solidFill>
              </a:rPr>
              <a:t>Anti-</a:t>
            </a:r>
            <a:r>
              <a:rPr lang="en-US" dirty="0" err="1">
                <a:solidFill>
                  <a:schemeClr val="accent4">
                    <a:lumMod val="75000"/>
                  </a:schemeClr>
                </a:solidFill>
              </a:rPr>
              <a:t>transpirant</a:t>
            </a:r>
            <a:endParaRPr lang="en-US" dirty="0">
              <a:solidFill>
                <a:schemeClr val="accent4">
                  <a:lumMod val="75000"/>
                </a:schemeClr>
              </a:solidFill>
            </a:endParaRPr>
          </a:p>
        </p:txBody>
      </p:sp>
    </p:spTree>
    <p:extLst>
      <p:ext uri="{BB962C8B-B14F-4D97-AF65-F5344CB8AC3E}">
        <p14:creationId xmlns:p14="http://schemas.microsoft.com/office/powerpoint/2010/main" val="137447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4A2B4D5-8CDA-4D89-9767-06FFAB12574B}"/>
              </a:ext>
            </a:extLst>
          </p:cNvPr>
          <p:cNvPicPr>
            <a:picLocks noChangeAspect="1" noChangeArrowheads="1"/>
          </p:cNvPicPr>
          <p:nvPr/>
        </p:nvPicPr>
        <p:blipFill rotWithShape="1">
          <a:blip r:embed="rId2" cstate="print"/>
          <a:srcRect r="1" b="2427"/>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blipFill>
            <a:blip r:embed="rId3"/>
            <a:tile tx="0" ty="0" sx="100000" sy="100000" flip="none" algn="tl"/>
          </a:blipFill>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0414544A-A190-40E0-B775-220340AEE0F0}"/>
              </a:ext>
            </a:extLst>
          </p:cNvPr>
          <p:cNvSpPr txBox="1"/>
          <p:nvPr/>
        </p:nvSpPr>
        <p:spPr>
          <a:xfrm>
            <a:off x="7461865" y="1251295"/>
            <a:ext cx="4606205" cy="433965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t>Natural terpene product that is extracted from conifers</a:t>
            </a:r>
          </a:p>
          <a:p>
            <a:pPr marL="342900" indent="-342900">
              <a:lnSpc>
                <a:spcPct val="150000"/>
              </a:lnSpc>
              <a:buFont typeface="Arial" panose="020B0604020202020204" pitchFamily="34" charset="0"/>
              <a:buChar char="•"/>
            </a:pPr>
            <a:r>
              <a:rPr lang="en-US" sz="2400" dirty="0"/>
              <a:t>Miller proprietary formulation is known as Pinolene terpene polymer.</a:t>
            </a:r>
          </a:p>
          <a:p>
            <a:pPr marL="342900" lvl="0" indent="-342900">
              <a:lnSpc>
                <a:spcPct val="150000"/>
              </a:lnSpc>
              <a:buFont typeface="Arial" panose="020B0604020202020204" pitchFamily="34" charset="0"/>
              <a:buChar char="•"/>
            </a:pPr>
            <a:r>
              <a:rPr lang="en-US" sz="2400" dirty="0"/>
              <a:t>Non-ionic and high-quality terpene polymer.</a:t>
            </a:r>
          </a:p>
          <a:p>
            <a:endParaRPr lang="en-US" sz="2400" dirty="0"/>
          </a:p>
        </p:txBody>
      </p:sp>
      <p:pic>
        <p:nvPicPr>
          <p:cNvPr id="5" name="Picture 4" descr="Graphical user interface&#10;&#10;Description automatically generated with medium confidence">
            <a:extLst>
              <a:ext uri="{FF2B5EF4-FFF2-40B4-BE49-F238E27FC236}">
                <a16:creationId xmlns:a16="http://schemas.microsoft.com/office/drawing/2014/main" id="{5616A189-9CC4-25E2-9481-23E44D5E4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089" y="165186"/>
            <a:ext cx="2785220" cy="813112"/>
          </a:xfrm>
          <a:prstGeom prst="rect">
            <a:avLst/>
          </a:prstGeom>
        </p:spPr>
      </p:pic>
    </p:spTree>
    <p:extLst>
      <p:ext uri="{BB962C8B-B14F-4D97-AF65-F5344CB8AC3E}">
        <p14:creationId xmlns:p14="http://schemas.microsoft.com/office/powerpoint/2010/main" val="361575507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3D16-1684-496F-A69C-6A9715CD3192}"/>
              </a:ext>
            </a:extLst>
          </p:cNvPr>
          <p:cNvSpPr>
            <a:spLocks noGrp="1"/>
          </p:cNvSpPr>
          <p:nvPr>
            <p:ph type="title"/>
          </p:nvPr>
        </p:nvSpPr>
        <p:spPr/>
        <p:txBody>
          <a:bodyPr/>
          <a:lstStyle/>
          <a:p>
            <a:r>
              <a:rPr lang="en-US" dirty="0"/>
              <a:t>Pinolene Overview</a:t>
            </a:r>
          </a:p>
        </p:txBody>
      </p:sp>
      <p:sp>
        <p:nvSpPr>
          <p:cNvPr id="3" name="Content Placeholder 2">
            <a:extLst>
              <a:ext uri="{FF2B5EF4-FFF2-40B4-BE49-F238E27FC236}">
                <a16:creationId xmlns:a16="http://schemas.microsoft.com/office/drawing/2014/main" id="{86BA500F-855A-4F13-8B2E-78E135CB9A4E}"/>
              </a:ext>
            </a:extLst>
          </p:cNvPr>
          <p:cNvSpPr>
            <a:spLocks noGrp="1"/>
          </p:cNvSpPr>
          <p:nvPr>
            <p:ph sz="quarter" idx="10"/>
          </p:nvPr>
        </p:nvSpPr>
        <p:spPr/>
        <p:txBody>
          <a:bodyPr anchor="ctr"/>
          <a:lstStyle/>
          <a:p>
            <a:pPr marL="342900" indent="-342900">
              <a:buFont typeface="Arial" panose="020B0604020202020204" pitchFamily="34" charset="0"/>
              <a:buChar char="•"/>
            </a:pPr>
            <a:r>
              <a:rPr lang="en-US" dirty="0"/>
              <a:t>A proprietary formulation and process that yields a high-quality form of terpene polymer</a:t>
            </a:r>
          </a:p>
          <a:p>
            <a:pPr marL="342900" indent="-342900">
              <a:buFont typeface="Arial" panose="020B0604020202020204" pitchFamily="34" charset="0"/>
              <a:buChar char="•"/>
            </a:pPr>
            <a:r>
              <a:rPr lang="en-US" dirty="0"/>
              <a:t>Conifer resin based</a:t>
            </a:r>
          </a:p>
          <a:p>
            <a:pPr marL="342900" indent="-342900">
              <a:buFont typeface="Arial" panose="020B0604020202020204" pitchFamily="34" charset="0"/>
              <a:buChar char="•"/>
            </a:pPr>
            <a:r>
              <a:rPr lang="en-US" dirty="0"/>
              <a:t>Polymerization</a:t>
            </a:r>
          </a:p>
          <a:p>
            <a:pPr marL="342900" indent="-342900">
              <a:buFont typeface="Arial" panose="020B0604020202020204" pitchFamily="34" charset="0"/>
              <a:buChar char="•"/>
            </a:pPr>
            <a:r>
              <a:rPr lang="en-US" dirty="0"/>
              <a:t>4 Phases</a:t>
            </a:r>
          </a:p>
          <a:p>
            <a:pPr marL="342900" indent="-342900">
              <a:buFont typeface="Arial" panose="020B0604020202020204" pitchFamily="34" charset="0"/>
              <a:buChar char="•"/>
            </a:pPr>
            <a:r>
              <a:rPr lang="en-US" dirty="0"/>
              <a:t>Deposition improvements</a:t>
            </a:r>
          </a:p>
          <a:p>
            <a:pPr marL="342900" indent="-342900">
              <a:buFont typeface="Arial" panose="020B0604020202020204" pitchFamily="34" charset="0"/>
              <a:buChar char="•"/>
            </a:pPr>
            <a:r>
              <a:rPr lang="en-US" dirty="0"/>
              <a:t>Plant and application protections</a:t>
            </a:r>
          </a:p>
          <a:p>
            <a:pPr marL="342900" indent="-342900">
              <a:buFont typeface="Arial" panose="020B0604020202020204" pitchFamily="34" charset="0"/>
              <a:buChar char="•"/>
            </a:pPr>
            <a:r>
              <a:rPr lang="en-US" dirty="0"/>
              <a:t>Plant “safety”</a:t>
            </a:r>
          </a:p>
          <a:p>
            <a:pPr marL="342900" indent="-342900">
              <a:buFont typeface="Arial" panose="020B0604020202020204" pitchFamily="34" charset="0"/>
              <a:buChar char="•"/>
            </a:pPr>
            <a:endParaRPr lang="en-US" dirty="0"/>
          </a:p>
        </p:txBody>
      </p:sp>
      <p:pic>
        <p:nvPicPr>
          <p:cNvPr id="6" name="Content Placeholder 5">
            <a:extLst>
              <a:ext uri="{FF2B5EF4-FFF2-40B4-BE49-F238E27FC236}">
                <a16:creationId xmlns:a16="http://schemas.microsoft.com/office/drawing/2014/main" id="{72F800F5-7213-48A6-BC07-25B3E1766303}"/>
              </a:ext>
            </a:extLst>
          </p:cNvPr>
          <p:cNvPicPr>
            <a:picLocks noGrp="1" noChangeAspect="1"/>
          </p:cNvPicPr>
          <p:nvPr>
            <p:ph sz="quarter" idx="11"/>
          </p:nvPr>
        </p:nvPicPr>
        <p:blipFill>
          <a:blip r:embed="rId3"/>
          <a:stretch>
            <a:fillRect/>
          </a:stretch>
        </p:blipFill>
        <p:spPr>
          <a:xfrm>
            <a:off x="7074619" y="1080334"/>
            <a:ext cx="4428605" cy="4697331"/>
          </a:xfrm>
          <a:ln w="19050">
            <a:solidFill>
              <a:schemeClr val="bg2">
                <a:lumMod val="10000"/>
              </a:schemeClr>
            </a:solidFill>
          </a:ln>
        </p:spPr>
      </p:pic>
    </p:spTree>
    <p:extLst>
      <p:ext uri="{BB962C8B-B14F-4D97-AF65-F5344CB8AC3E}">
        <p14:creationId xmlns:p14="http://schemas.microsoft.com/office/powerpoint/2010/main" val="2929464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up of a drop of water&#10;&#10;Description automatically generated with low confidence">
            <a:extLst>
              <a:ext uri="{FF2B5EF4-FFF2-40B4-BE49-F238E27FC236}">
                <a16:creationId xmlns:a16="http://schemas.microsoft.com/office/drawing/2014/main" id="{CAB46432-CC57-4482-AD23-89C74B64DB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8570" y="532521"/>
            <a:ext cx="5079567" cy="5079567"/>
          </a:xfrm>
          <a:prstGeom prst="rect">
            <a:avLst/>
          </a:prstGeom>
          <a:noFill/>
          <a:ln w="19050">
            <a:solidFill>
              <a:schemeClr val="bg2">
                <a:lumMod val="10000"/>
              </a:schemeClr>
            </a:solidFill>
          </a:ln>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A900D331-6F09-4627-908A-6841464EE4B3}"/>
              </a:ext>
            </a:extLst>
          </p:cNvPr>
          <p:cNvSpPr/>
          <p:nvPr/>
        </p:nvSpPr>
        <p:spPr>
          <a:xfrm>
            <a:off x="333488" y="275710"/>
            <a:ext cx="3977255" cy="513622"/>
          </a:xfrm>
          <a:custGeom>
            <a:avLst/>
            <a:gdLst>
              <a:gd name="connsiteX0" fmla="*/ 0 w 1046961"/>
              <a:gd name="connsiteY0" fmla="*/ 0 h 1200266"/>
              <a:gd name="connsiteX1" fmla="*/ 1046961 w 1046961"/>
              <a:gd name="connsiteY1" fmla="*/ 0 h 1200266"/>
              <a:gd name="connsiteX2" fmla="*/ 1046961 w 1046961"/>
              <a:gd name="connsiteY2" fmla="*/ 1200266 h 1200266"/>
              <a:gd name="connsiteX3" fmla="*/ 0 w 1046961"/>
              <a:gd name="connsiteY3" fmla="*/ 1200266 h 1200266"/>
              <a:gd name="connsiteX4" fmla="*/ 0 w 1046961"/>
              <a:gd name="connsiteY4" fmla="*/ 0 h 120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61" h="1200266">
                <a:moveTo>
                  <a:pt x="0" y="0"/>
                </a:moveTo>
                <a:lnTo>
                  <a:pt x="1046961" y="0"/>
                </a:lnTo>
                <a:lnTo>
                  <a:pt x="1046961" y="1200266"/>
                </a:lnTo>
                <a:lnTo>
                  <a:pt x="0" y="1200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0" lvl="0" indent="0" defTabSz="977900">
              <a:lnSpc>
                <a:spcPct val="90000"/>
              </a:lnSpc>
              <a:spcBef>
                <a:spcPct val="0"/>
              </a:spcBef>
              <a:spcAft>
                <a:spcPct val="35000"/>
              </a:spcAft>
              <a:buNone/>
            </a:pPr>
            <a:r>
              <a:rPr lang="en-US" sz="4000" b="1" kern="1200" dirty="0"/>
              <a:t>How it Works</a:t>
            </a:r>
            <a:endParaRPr lang="en-US" sz="4000" kern="1200" dirty="0"/>
          </a:p>
        </p:txBody>
      </p:sp>
      <p:sp>
        <p:nvSpPr>
          <p:cNvPr id="5" name="Freeform: Shape 4">
            <a:extLst>
              <a:ext uri="{FF2B5EF4-FFF2-40B4-BE49-F238E27FC236}">
                <a16:creationId xmlns:a16="http://schemas.microsoft.com/office/drawing/2014/main" id="{6310AE0B-ABB6-4A65-96CA-BBE0483BC0D6}"/>
              </a:ext>
            </a:extLst>
          </p:cNvPr>
          <p:cNvSpPr/>
          <p:nvPr/>
        </p:nvSpPr>
        <p:spPr>
          <a:xfrm>
            <a:off x="881116" y="1338272"/>
            <a:ext cx="4109323" cy="936390"/>
          </a:xfrm>
          <a:custGeom>
            <a:avLst/>
            <a:gdLst>
              <a:gd name="connsiteX0" fmla="*/ 0 w 4109323"/>
              <a:gd name="connsiteY0" fmla="*/ 0 h 189006"/>
              <a:gd name="connsiteX1" fmla="*/ 4109323 w 4109323"/>
              <a:gd name="connsiteY1" fmla="*/ 0 h 189006"/>
              <a:gd name="connsiteX2" fmla="*/ 4109323 w 4109323"/>
              <a:gd name="connsiteY2" fmla="*/ 189006 h 189006"/>
              <a:gd name="connsiteX3" fmla="*/ 0 w 4109323"/>
              <a:gd name="connsiteY3" fmla="*/ 189006 h 189006"/>
              <a:gd name="connsiteX4" fmla="*/ 0 w 4109323"/>
              <a:gd name="connsiteY4" fmla="*/ 0 h 18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323" h="189006">
                <a:moveTo>
                  <a:pt x="0" y="0"/>
                </a:moveTo>
                <a:lnTo>
                  <a:pt x="4109323" y="0"/>
                </a:lnTo>
                <a:lnTo>
                  <a:pt x="4109323" y="189006"/>
                </a:lnTo>
                <a:lnTo>
                  <a:pt x="0" y="1890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342900" lvl="0" indent="-342900" algn="l" defTabSz="711200">
              <a:lnSpc>
                <a:spcPct val="90000"/>
              </a:lnSpc>
              <a:spcBef>
                <a:spcPct val="0"/>
              </a:spcBef>
              <a:spcAft>
                <a:spcPct val="35000"/>
              </a:spcAft>
              <a:buFont typeface="Arial" panose="020B0604020202020204" pitchFamily="34" charset="0"/>
              <a:buChar char="•"/>
            </a:pPr>
            <a:r>
              <a:rPr lang="en-US" sz="2000" b="0" i="0" kern="1200" baseline="0" dirty="0"/>
              <a:t>Forms a soft, microscopic clear film over the leaf and plant surface.</a:t>
            </a:r>
          </a:p>
        </p:txBody>
      </p:sp>
      <p:sp>
        <p:nvSpPr>
          <p:cNvPr id="6" name="Freeform: Shape 5">
            <a:extLst>
              <a:ext uri="{FF2B5EF4-FFF2-40B4-BE49-F238E27FC236}">
                <a16:creationId xmlns:a16="http://schemas.microsoft.com/office/drawing/2014/main" id="{132608C4-5E3A-3DC8-168C-3191330B7D68}"/>
              </a:ext>
            </a:extLst>
          </p:cNvPr>
          <p:cNvSpPr/>
          <p:nvPr/>
        </p:nvSpPr>
        <p:spPr>
          <a:xfrm>
            <a:off x="913862" y="3486663"/>
            <a:ext cx="4109323" cy="1200266"/>
          </a:xfrm>
          <a:custGeom>
            <a:avLst/>
            <a:gdLst>
              <a:gd name="connsiteX0" fmla="*/ 0 w 4109323"/>
              <a:gd name="connsiteY0" fmla="*/ 0 h 189006"/>
              <a:gd name="connsiteX1" fmla="*/ 4109323 w 4109323"/>
              <a:gd name="connsiteY1" fmla="*/ 0 h 189006"/>
              <a:gd name="connsiteX2" fmla="*/ 4109323 w 4109323"/>
              <a:gd name="connsiteY2" fmla="*/ 189006 h 189006"/>
              <a:gd name="connsiteX3" fmla="*/ 0 w 4109323"/>
              <a:gd name="connsiteY3" fmla="*/ 189006 h 189006"/>
              <a:gd name="connsiteX4" fmla="*/ 0 w 4109323"/>
              <a:gd name="connsiteY4" fmla="*/ 0 h 18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323" h="189006">
                <a:moveTo>
                  <a:pt x="0" y="0"/>
                </a:moveTo>
                <a:lnTo>
                  <a:pt x="4109323" y="0"/>
                </a:lnTo>
                <a:lnTo>
                  <a:pt x="4109323" y="189006"/>
                </a:lnTo>
                <a:lnTo>
                  <a:pt x="0" y="1890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342900" lvl="0" indent="-342900" algn="l" defTabSz="711200">
              <a:lnSpc>
                <a:spcPct val="90000"/>
              </a:lnSpc>
              <a:spcBef>
                <a:spcPct val="0"/>
              </a:spcBef>
              <a:spcAft>
                <a:spcPct val="35000"/>
              </a:spcAft>
              <a:buFont typeface="Arial" panose="020B0604020202020204" pitchFamily="34" charset="0"/>
              <a:buChar char="•"/>
            </a:pPr>
            <a:r>
              <a:rPr lang="en-US" sz="2000" dirty="0"/>
              <a:t>The soft-film polymer allows the movement of carbon dioxide (CO</a:t>
            </a:r>
            <a:r>
              <a:rPr lang="en-US" sz="2000" baseline="-25000" dirty="0"/>
              <a:t>2</a:t>
            </a:r>
            <a:r>
              <a:rPr lang="en-US" sz="2000" dirty="0"/>
              <a:t>) and oxygen (O</a:t>
            </a:r>
            <a:r>
              <a:rPr lang="en-US" sz="2000" baseline="-25000" dirty="0"/>
              <a:t>2</a:t>
            </a:r>
            <a:r>
              <a:rPr lang="en-US" sz="2000" dirty="0"/>
              <a:t>) into and out of plant.</a:t>
            </a:r>
          </a:p>
        </p:txBody>
      </p:sp>
      <p:sp>
        <p:nvSpPr>
          <p:cNvPr id="7" name="Freeform: Shape 6">
            <a:extLst>
              <a:ext uri="{FF2B5EF4-FFF2-40B4-BE49-F238E27FC236}">
                <a16:creationId xmlns:a16="http://schemas.microsoft.com/office/drawing/2014/main" id="{6EF13F88-FA93-CD82-FF0D-3B88F5706059}"/>
              </a:ext>
            </a:extLst>
          </p:cNvPr>
          <p:cNvSpPr/>
          <p:nvPr/>
        </p:nvSpPr>
        <p:spPr>
          <a:xfrm>
            <a:off x="881115" y="4764946"/>
            <a:ext cx="4109323" cy="814485"/>
          </a:xfrm>
          <a:custGeom>
            <a:avLst/>
            <a:gdLst>
              <a:gd name="connsiteX0" fmla="*/ 0 w 4109323"/>
              <a:gd name="connsiteY0" fmla="*/ 0 h 189006"/>
              <a:gd name="connsiteX1" fmla="*/ 4109323 w 4109323"/>
              <a:gd name="connsiteY1" fmla="*/ 0 h 189006"/>
              <a:gd name="connsiteX2" fmla="*/ 4109323 w 4109323"/>
              <a:gd name="connsiteY2" fmla="*/ 189006 h 189006"/>
              <a:gd name="connsiteX3" fmla="*/ 0 w 4109323"/>
              <a:gd name="connsiteY3" fmla="*/ 189006 h 189006"/>
              <a:gd name="connsiteX4" fmla="*/ 0 w 4109323"/>
              <a:gd name="connsiteY4" fmla="*/ 0 h 18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323" h="189006">
                <a:moveTo>
                  <a:pt x="0" y="0"/>
                </a:moveTo>
                <a:lnTo>
                  <a:pt x="4109323" y="0"/>
                </a:lnTo>
                <a:lnTo>
                  <a:pt x="4109323" y="189006"/>
                </a:lnTo>
                <a:lnTo>
                  <a:pt x="0" y="1890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342900" lvl="0" indent="-342900" algn="l" defTabSz="711200">
              <a:lnSpc>
                <a:spcPct val="90000"/>
              </a:lnSpc>
              <a:spcBef>
                <a:spcPct val="0"/>
              </a:spcBef>
              <a:spcAft>
                <a:spcPct val="35000"/>
              </a:spcAft>
              <a:buFont typeface="Arial" panose="020B0604020202020204" pitchFamily="34" charset="0"/>
              <a:buChar char="•"/>
            </a:pPr>
            <a:r>
              <a:rPr lang="en-US" sz="2000" dirty="0"/>
              <a:t>The film does not interfere with photosynthesis and respiration.</a:t>
            </a:r>
          </a:p>
        </p:txBody>
      </p:sp>
      <p:sp>
        <p:nvSpPr>
          <p:cNvPr id="8" name="Freeform: Shape 7">
            <a:extLst>
              <a:ext uri="{FF2B5EF4-FFF2-40B4-BE49-F238E27FC236}">
                <a16:creationId xmlns:a16="http://schemas.microsoft.com/office/drawing/2014/main" id="{49B569DD-7DCA-8563-68A8-3FBB53C6B8D8}"/>
              </a:ext>
            </a:extLst>
          </p:cNvPr>
          <p:cNvSpPr/>
          <p:nvPr/>
        </p:nvSpPr>
        <p:spPr>
          <a:xfrm>
            <a:off x="913863" y="2382506"/>
            <a:ext cx="4109323" cy="925914"/>
          </a:xfrm>
          <a:custGeom>
            <a:avLst/>
            <a:gdLst>
              <a:gd name="connsiteX0" fmla="*/ 0 w 4109323"/>
              <a:gd name="connsiteY0" fmla="*/ 0 h 189006"/>
              <a:gd name="connsiteX1" fmla="*/ 4109323 w 4109323"/>
              <a:gd name="connsiteY1" fmla="*/ 0 h 189006"/>
              <a:gd name="connsiteX2" fmla="*/ 4109323 w 4109323"/>
              <a:gd name="connsiteY2" fmla="*/ 189006 h 189006"/>
              <a:gd name="connsiteX3" fmla="*/ 0 w 4109323"/>
              <a:gd name="connsiteY3" fmla="*/ 189006 h 189006"/>
              <a:gd name="connsiteX4" fmla="*/ 0 w 4109323"/>
              <a:gd name="connsiteY4" fmla="*/ 0 h 18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323" h="189006">
                <a:moveTo>
                  <a:pt x="0" y="0"/>
                </a:moveTo>
                <a:lnTo>
                  <a:pt x="4109323" y="0"/>
                </a:lnTo>
                <a:lnTo>
                  <a:pt x="4109323" y="189006"/>
                </a:lnTo>
                <a:lnTo>
                  <a:pt x="0" y="1890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342900" lvl="0" indent="-342900" algn="l" defTabSz="711200">
              <a:lnSpc>
                <a:spcPct val="90000"/>
              </a:lnSpc>
              <a:spcBef>
                <a:spcPct val="0"/>
              </a:spcBef>
              <a:spcAft>
                <a:spcPct val="35000"/>
              </a:spcAft>
              <a:buFont typeface="Arial" panose="020B0604020202020204" pitchFamily="34" charset="0"/>
              <a:buChar char="•"/>
            </a:pPr>
            <a:r>
              <a:rPr lang="en-US" sz="2000" dirty="0"/>
              <a:t>The soft flexible film reduces moisture loss from transpiration and evaporation.</a:t>
            </a:r>
            <a:endParaRPr lang="en-US" sz="2000" kern="1200" dirty="0"/>
          </a:p>
        </p:txBody>
      </p:sp>
    </p:spTree>
    <p:extLst>
      <p:ext uri="{BB962C8B-B14F-4D97-AF65-F5344CB8AC3E}">
        <p14:creationId xmlns:p14="http://schemas.microsoft.com/office/powerpoint/2010/main" val="8608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F1DC2A-CCF9-4F0C-8132-A32FA1890385}"/>
              </a:ext>
            </a:extLst>
          </p:cNvPr>
          <p:cNvSpPr>
            <a:spLocks noGrp="1"/>
          </p:cNvSpPr>
          <p:nvPr>
            <p:ph sz="quarter" idx="10"/>
          </p:nvPr>
        </p:nvSpPr>
        <p:spPr>
          <a:xfrm>
            <a:off x="1822066" y="1295338"/>
            <a:ext cx="8280295" cy="4422775"/>
          </a:xfrm>
        </p:spPr>
        <p:txBody>
          <a:bodyPr/>
          <a:lstStyle/>
          <a:p>
            <a:pPr algn="ctr"/>
            <a:endParaRPr lang="en-US" sz="2800" dirty="0">
              <a:solidFill>
                <a:schemeClr val="bg2">
                  <a:lumMod val="10000"/>
                </a:schemeClr>
              </a:solidFill>
              <a:latin typeface="Arial Black" panose="020B0A04020102020204" pitchFamily="34" charset="0"/>
            </a:endParaRPr>
          </a:p>
          <a:p>
            <a:pPr algn="ctr"/>
            <a:endParaRPr lang="en-US" sz="2800" dirty="0">
              <a:solidFill>
                <a:schemeClr val="bg2">
                  <a:lumMod val="10000"/>
                </a:schemeClr>
              </a:solidFill>
              <a:latin typeface="Arial Black" panose="020B0A04020102020204" pitchFamily="34" charset="0"/>
            </a:endParaRPr>
          </a:p>
          <a:p>
            <a:pPr algn="ctr"/>
            <a:r>
              <a:rPr lang="en-US" sz="2800" dirty="0">
                <a:solidFill>
                  <a:schemeClr val="tx1">
                    <a:lumMod val="75000"/>
                  </a:schemeClr>
                </a:solidFill>
                <a:latin typeface="Arial Black" panose="020B0A04020102020204" pitchFamily="34" charset="0"/>
              </a:rPr>
              <a:t>D</a:t>
            </a:r>
            <a:r>
              <a:rPr lang="en-US" sz="2800" b="0" i="0" u="none" strike="noStrike" dirty="0">
                <a:solidFill>
                  <a:schemeClr val="tx1">
                    <a:lumMod val="75000"/>
                  </a:schemeClr>
                </a:solidFill>
                <a:effectLst/>
                <a:latin typeface="Arial Black" panose="020B0A04020102020204" pitchFamily="34" charset="0"/>
              </a:rPr>
              <a:t>emonstrate the benefits of Vapor Gard on tree, nut, and vine crops under drought</a:t>
            </a:r>
            <a:r>
              <a:rPr lang="en-US" sz="2800" dirty="0">
                <a:solidFill>
                  <a:schemeClr val="tx1">
                    <a:lumMod val="75000"/>
                  </a:schemeClr>
                </a:solidFill>
                <a:latin typeface="Arial Black" panose="020B0A04020102020204" pitchFamily="34" charset="0"/>
              </a:rPr>
              <a:t> </a:t>
            </a:r>
            <a:r>
              <a:rPr lang="en-US" sz="2800" b="0" i="0" u="none" strike="noStrike" dirty="0">
                <a:solidFill>
                  <a:schemeClr val="tx1">
                    <a:lumMod val="75000"/>
                  </a:schemeClr>
                </a:solidFill>
                <a:effectLst/>
                <a:latin typeface="Arial Black" panose="020B0A04020102020204" pitchFamily="34" charset="0"/>
              </a:rPr>
              <a:t>conditions.</a:t>
            </a:r>
            <a:endParaRPr lang="en-US" sz="2800" dirty="0">
              <a:solidFill>
                <a:schemeClr val="tx1">
                  <a:lumMod val="75000"/>
                </a:schemeClr>
              </a:solidFill>
              <a:latin typeface="Arial Black" panose="020B0A04020102020204" pitchFamily="34" charset="0"/>
            </a:endParaRPr>
          </a:p>
        </p:txBody>
      </p:sp>
      <p:sp>
        <p:nvSpPr>
          <p:cNvPr id="6" name="Title 1">
            <a:extLst>
              <a:ext uri="{FF2B5EF4-FFF2-40B4-BE49-F238E27FC236}">
                <a16:creationId xmlns:a16="http://schemas.microsoft.com/office/drawing/2014/main" id="{5A7F583B-C9A1-72EA-0745-71DFB1F4BC42}"/>
              </a:ext>
            </a:extLst>
          </p:cNvPr>
          <p:cNvSpPr txBox="1">
            <a:spLocks/>
          </p:cNvSpPr>
          <p:nvPr/>
        </p:nvSpPr>
        <p:spPr>
          <a:xfrm>
            <a:off x="569273" y="347035"/>
            <a:ext cx="11053454" cy="785443"/>
          </a:xfrm>
          <a:prstGeom prst="rect">
            <a:avLst/>
          </a:prstGeom>
        </p:spPr>
        <p:txBody>
          <a:bodyPr vert="horz" anchor="ctr" anchorCtr="0"/>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en-US" sz="3200" dirty="0">
                <a:solidFill>
                  <a:schemeClr val="bg2">
                    <a:lumMod val="10000"/>
                  </a:schemeClr>
                </a:solidFill>
              </a:rPr>
              <a:t>California Field Trials</a:t>
            </a:r>
          </a:p>
        </p:txBody>
      </p:sp>
    </p:spTree>
    <p:extLst>
      <p:ext uri="{BB962C8B-B14F-4D97-AF65-F5344CB8AC3E}">
        <p14:creationId xmlns:p14="http://schemas.microsoft.com/office/powerpoint/2010/main" val="262750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C323A0-DB1B-AD1C-3659-C8C328200690}"/>
              </a:ext>
            </a:extLst>
          </p:cNvPr>
          <p:cNvSpPr/>
          <p:nvPr/>
        </p:nvSpPr>
        <p:spPr>
          <a:xfrm>
            <a:off x="782231" y="846076"/>
            <a:ext cx="11409769" cy="294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dirt road surrounded by plants&#10;&#10;Description automatically generated with low confidence">
            <a:extLst>
              <a:ext uri="{FF2B5EF4-FFF2-40B4-BE49-F238E27FC236}">
                <a16:creationId xmlns:a16="http://schemas.microsoft.com/office/drawing/2014/main" id="{3D7AB958-4CF4-42C7-8AFC-A087F203F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595" y="3198748"/>
            <a:ext cx="4406736" cy="2924604"/>
          </a:xfrm>
          <a:prstGeom prst="rect">
            <a:avLst/>
          </a:prstGeom>
        </p:spPr>
      </p:pic>
      <p:grpSp>
        <p:nvGrpSpPr>
          <p:cNvPr id="14" name="Group 13">
            <a:extLst>
              <a:ext uri="{FF2B5EF4-FFF2-40B4-BE49-F238E27FC236}">
                <a16:creationId xmlns:a16="http://schemas.microsoft.com/office/drawing/2014/main" id="{2EB1AB6D-1274-6B53-09D9-E104B7273E08}"/>
              </a:ext>
            </a:extLst>
          </p:cNvPr>
          <p:cNvGrpSpPr/>
          <p:nvPr/>
        </p:nvGrpSpPr>
        <p:grpSpPr>
          <a:xfrm>
            <a:off x="6439509" y="162609"/>
            <a:ext cx="4383822" cy="2926003"/>
            <a:chOff x="3394780" y="1149069"/>
            <a:chExt cx="3471140" cy="3341434"/>
          </a:xfrm>
        </p:grpSpPr>
        <p:pic>
          <p:nvPicPr>
            <p:cNvPr id="3" name="Picture 2" descr="A picture containing nature, outdoor, water, waterfall&#10;&#10;Description automatically generated">
              <a:extLst>
                <a:ext uri="{FF2B5EF4-FFF2-40B4-BE49-F238E27FC236}">
                  <a16:creationId xmlns:a16="http://schemas.microsoft.com/office/drawing/2014/main" id="{92780371-E873-B465-841E-F353F7C6185B}"/>
                </a:ext>
              </a:extLst>
            </p:cNvPr>
            <p:cNvPicPr>
              <a:picLocks noChangeAspect="1"/>
            </p:cNvPicPr>
            <p:nvPr/>
          </p:nvPicPr>
          <p:blipFill rotWithShape="1">
            <a:blip r:embed="rId3">
              <a:extLst>
                <a:ext uri="{28A0092B-C50C-407E-A947-70E740481C1C}">
                  <a14:useLocalDpi xmlns:a14="http://schemas.microsoft.com/office/drawing/2010/main" val="0"/>
                </a:ext>
              </a:extLst>
            </a:blip>
            <a:srcRect l="15101" t="888" r="11871" b="1985"/>
            <a:stretch/>
          </p:blipFill>
          <p:spPr>
            <a:xfrm rot="5400000">
              <a:off x="3459633" y="1084216"/>
              <a:ext cx="3341434" cy="3471140"/>
            </a:xfrm>
            <a:prstGeom prst="rect">
              <a:avLst/>
            </a:prstGeom>
          </p:spPr>
        </p:pic>
        <p:sp>
          <p:nvSpPr>
            <p:cNvPr id="4" name="Title 4">
              <a:extLst>
                <a:ext uri="{FF2B5EF4-FFF2-40B4-BE49-F238E27FC236}">
                  <a16:creationId xmlns:a16="http://schemas.microsoft.com/office/drawing/2014/main" id="{8F2A077A-B1FB-FB5F-0C58-C2B2F6EB6AC1}"/>
                </a:ext>
              </a:extLst>
            </p:cNvPr>
            <p:cNvSpPr txBox="1">
              <a:spLocks/>
            </p:cNvSpPr>
            <p:nvPr/>
          </p:nvSpPr>
          <p:spPr>
            <a:xfrm>
              <a:off x="4048163" y="1516183"/>
              <a:ext cx="1821444" cy="3478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en-US" sz="2000" b="1" dirty="0">
                  <a:solidFill>
                    <a:schemeClr val="bg1"/>
                  </a:solidFill>
                  <a:effectLst>
                    <a:outerShdw blurRad="38100" dist="38100" dir="2700000" algn="tl">
                      <a:srgbClr val="000000">
                        <a:alpha val="43137"/>
                      </a:srgbClr>
                    </a:outerShdw>
                  </a:effectLst>
                  <a:latin typeface="+mn-lt"/>
                </a:rPr>
                <a:t>Lemons</a:t>
              </a:r>
            </a:p>
          </p:txBody>
        </p:sp>
      </p:grpSp>
      <p:grpSp>
        <p:nvGrpSpPr>
          <p:cNvPr id="16" name="Group 15">
            <a:extLst>
              <a:ext uri="{FF2B5EF4-FFF2-40B4-BE49-F238E27FC236}">
                <a16:creationId xmlns:a16="http://schemas.microsoft.com/office/drawing/2014/main" id="{D7412F6A-08FF-D003-10D5-A1D97076534A}"/>
              </a:ext>
            </a:extLst>
          </p:cNvPr>
          <p:cNvGrpSpPr/>
          <p:nvPr/>
        </p:nvGrpSpPr>
        <p:grpSpPr>
          <a:xfrm>
            <a:off x="1802424" y="162610"/>
            <a:ext cx="4536831" cy="2926003"/>
            <a:chOff x="7395638" y="1213383"/>
            <a:chExt cx="4006040" cy="3212805"/>
          </a:xfrm>
        </p:grpSpPr>
        <p:pic>
          <p:nvPicPr>
            <p:cNvPr id="6" name="Picture 5" descr="A picture containing tree, outdoor, plant, gum tree&#10;&#10;Description automatically generated">
              <a:extLst>
                <a:ext uri="{FF2B5EF4-FFF2-40B4-BE49-F238E27FC236}">
                  <a16:creationId xmlns:a16="http://schemas.microsoft.com/office/drawing/2014/main" id="{02E6546C-4E8B-10AD-7CCA-51D26D1C0ACF}"/>
                </a:ext>
              </a:extLst>
            </p:cNvPr>
            <p:cNvPicPr>
              <a:picLocks noChangeAspect="1"/>
            </p:cNvPicPr>
            <p:nvPr/>
          </p:nvPicPr>
          <p:blipFill rotWithShape="1">
            <a:blip r:embed="rId4">
              <a:extLst>
                <a:ext uri="{28A0092B-C50C-407E-A947-70E740481C1C}">
                  <a14:useLocalDpi xmlns:a14="http://schemas.microsoft.com/office/drawing/2010/main" val="0"/>
                </a:ext>
              </a:extLst>
            </a:blip>
            <a:srcRect r="37299"/>
            <a:stretch/>
          </p:blipFill>
          <p:spPr>
            <a:xfrm rot="5400000">
              <a:off x="7792255" y="816766"/>
              <a:ext cx="3212805" cy="4006040"/>
            </a:xfrm>
            <a:prstGeom prst="rect">
              <a:avLst/>
            </a:prstGeom>
          </p:spPr>
        </p:pic>
        <p:sp>
          <p:nvSpPr>
            <p:cNvPr id="8" name="Title 4">
              <a:extLst>
                <a:ext uri="{FF2B5EF4-FFF2-40B4-BE49-F238E27FC236}">
                  <a16:creationId xmlns:a16="http://schemas.microsoft.com/office/drawing/2014/main" id="{4147A4D2-9EA6-1C47-1F7F-31650159B5A4}"/>
                </a:ext>
              </a:extLst>
            </p:cNvPr>
            <p:cNvSpPr txBox="1">
              <a:spLocks/>
            </p:cNvSpPr>
            <p:nvPr/>
          </p:nvSpPr>
          <p:spPr>
            <a:xfrm>
              <a:off x="8669512" y="1381804"/>
              <a:ext cx="1821444" cy="3478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en-US" sz="2000" b="1" dirty="0">
                  <a:solidFill>
                    <a:schemeClr val="bg1"/>
                  </a:solidFill>
                  <a:effectLst>
                    <a:outerShdw blurRad="38100" dist="38100" dir="2700000" algn="tl">
                      <a:srgbClr val="000000">
                        <a:alpha val="43137"/>
                      </a:srgbClr>
                    </a:outerShdw>
                  </a:effectLst>
                  <a:latin typeface="+mn-lt"/>
                </a:rPr>
                <a:t>Almonds</a:t>
              </a:r>
            </a:p>
          </p:txBody>
        </p:sp>
      </p:grpSp>
      <p:grpSp>
        <p:nvGrpSpPr>
          <p:cNvPr id="13" name="Group 12">
            <a:extLst>
              <a:ext uri="{FF2B5EF4-FFF2-40B4-BE49-F238E27FC236}">
                <a16:creationId xmlns:a16="http://schemas.microsoft.com/office/drawing/2014/main" id="{1CC05B21-0018-1BE6-4D29-E6954C688B0D}"/>
              </a:ext>
            </a:extLst>
          </p:cNvPr>
          <p:cNvGrpSpPr/>
          <p:nvPr/>
        </p:nvGrpSpPr>
        <p:grpSpPr>
          <a:xfrm>
            <a:off x="1802422" y="3184144"/>
            <a:ext cx="4513919" cy="2919323"/>
            <a:chOff x="1521303" y="3058784"/>
            <a:chExt cx="3358734" cy="3355265"/>
          </a:xfrm>
        </p:grpSpPr>
        <p:pic>
          <p:nvPicPr>
            <p:cNvPr id="9" name="Picture 8" descr="A picture containing tree, outdoor, sky, plant&#10;&#10;Description automatically generated">
              <a:extLst>
                <a:ext uri="{FF2B5EF4-FFF2-40B4-BE49-F238E27FC236}">
                  <a16:creationId xmlns:a16="http://schemas.microsoft.com/office/drawing/2014/main" id="{B843BB6D-991E-C71E-37D1-3E1BABBC7653}"/>
                </a:ext>
              </a:extLst>
            </p:cNvPr>
            <p:cNvPicPr>
              <a:picLocks noChangeAspect="1"/>
            </p:cNvPicPr>
            <p:nvPr/>
          </p:nvPicPr>
          <p:blipFill rotWithShape="1">
            <a:blip r:embed="rId5">
              <a:extLst>
                <a:ext uri="{28A0092B-C50C-407E-A947-70E740481C1C}">
                  <a14:useLocalDpi xmlns:a14="http://schemas.microsoft.com/office/drawing/2010/main" val="0"/>
                </a:ext>
              </a:extLst>
            </a:blip>
            <a:srcRect r="19639"/>
            <a:stretch/>
          </p:blipFill>
          <p:spPr>
            <a:xfrm rot="5400000">
              <a:off x="1523037" y="3057050"/>
              <a:ext cx="3355265" cy="3358734"/>
            </a:xfrm>
            <a:prstGeom prst="rect">
              <a:avLst/>
            </a:prstGeom>
          </p:spPr>
        </p:pic>
        <p:sp>
          <p:nvSpPr>
            <p:cNvPr id="12" name="Title 4">
              <a:extLst>
                <a:ext uri="{FF2B5EF4-FFF2-40B4-BE49-F238E27FC236}">
                  <a16:creationId xmlns:a16="http://schemas.microsoft.com/office/drawing/2014/main" id="{52FF98A2-A32F-2CA6-D78B-969940B838EA}"/>
                </a:ext>
              </a:extLst>
            </p:cNvPr>
            <p:cNvSpPr txBox="1">
              <a:spLocks/>
            </p:cNvSpPr>
            <p:nvPr/>
          </p:nvSpPr>
          <p:spPr>
            <a:xfrm>
              <a:off x="2333447" y="3392478"/>
              <a:ext cx="1821444" cy="3478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en-US" sz="2000" b="1" dirty="0">
                  <a:solidFill>
                    <a:schemeClr val="bg1"/>
                  </a:solidFill>
                  <a:effectLst>
                    <a:outerShdw blurRad="38100" dist="38100" dir="2700000" algn="tl">
                      <a:srgbClr val="000000">
                        <a:alpha val="43137"/>
                      </a:srgbClr>
                    </a:outerShdw>
                  </a:effectLst>
                  <a:latin typeface="+mn-lt"/>
                </a:rPr>
                <a:t>Pistachios</a:t>
              </a:r>
            </a:p>
          </p:txBody>
        </p:sp>
      </p:grpSp>
      <p:sp>
        <p:nvSpPr>
          <p:cNvPr id="5" name="Title 4">
            <a:extLst>
              <a:ext uri="{FF2B5EF4-FFF2-40B4-BE49-F238E27FC236}">
                <a16:creationId xmlns:a16="http://schemas.microsoft.com/office/drawing/2014/main" id="{DE35E8D5-B632-46C7-A5F0-EF35AF416B5C}"/>
              </a:ext>
            </a:extLst>
          </p:cNvPr>
          <p:cNvSpPr>
            <a:spLocks noGrp="1"/>
          </p:cNvSpPr>
          <p:nvPr>
            <p:ph type="title" idx="4294967295"/>
          </p:nvPr>
        </p:nvSpPr>
        <p:spPr>
          <a:xfrm>
            <a:off x="7728801" y="3364108"/>
            <a:ext cx="1820863" cy="349250"/>
          </a:xfrm>
          <a:prstGeom prst="rect">
            <a:avLst/>
          </a:prstGeom>
        </p:spPr>
        <p:txBody>
          <a:bodyPr vert="horz" lIns="91440" tIns="45720" rIns="91440" bIns="45720" rtlCol="0" anchor="b">
            <a:noAutofit/>
          </a:bodyPr>
          <a:lstStyle/>
          <a:p>
            <a:pPr algn="ctr"/>
            <a:r>
              <a:rPr lang="en-US" sz="2000" b="1" dirty="0">
                <a:solidFill>
                  <a:schemeClr val="bg1"/>
                </a:solidFill>
                <a:effectLst>
                  <a:outerShdw blurRad="38100" dist="38100" dir="2700000" algn="tl">
                    <a:srgbClr val="000000">
                      <a:alpha val="43137"/>
                    </a:srgbClr>
                  </a:outerShdw>
                </a:effectLst>
                <a:latin typeface="+mn-lt"/>
              </a:rPr>
              <a:t>Table Grapes</a:t>
            </a:r>
          </a:p>
        </p:txBody>
      </p:sp>
      <p:sp>
        <p:nvSpPr>
          <p:cNvPr id="7" name="Rectangle 6">
            <a:extLst>
              <a:ext uri="{FF2B5EF4-FFF2-40B4-BE49-F238E27FC236}">
                <a16:creationId xmlns:a16="http://schemas.microsoft.com/office/drawing/2014/main" id="{AD939191-C5A6-3C46-C752-BD2D592E50EA}"/>
              </a:ext>
            </a:extLst>
          </p:cNvPr>
          <p:cNvSpPr/>
          <p:nvPr/>
        </p:nvSpPr>
        <p:spPr>
          <a:xfrm>
            <a:off x="5500255" y="2702744"/>
            <a:ext cx="1729738" cy="771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01F7390-AC2B-DD4D-033E-D8B4825A7615}"/>
              </a:ext>
            </a:extLst>
          </p:cNvPr>
          <p:cNvSpPr txBox="1"/>
          <p:nvPr/>
        </p:nvSpPr>
        <p:spPr>
          <a:xfrm>
            <a:off x="5400000" y="2687672"/>
            <a:ext cx="1930247" cy="579070"/>
          </a:xfrm>
          <a:prstGeom prst="rect">
            <a:avLst/>
          </a:prstGeom>
          <a:noFill/>
        </p:spPr>
        <p:txBody>
          <a:bodyPr wrap="square" rtlCol="0">
            <a:spAutoFit/>
          </a:bodyPr>
          <a:lstStyle/>
          <a:p>
            <a:pPr algn="ctr"/>
            <a:r>
              <a:rPr lang="en-US" sz="4000" b="1" dirty="0">
                <a:solidFill>
                  <a:schemeClr val="bg1"/>
                </a:solidFill>
              </a:rPr>
              <a:t>Crops</a:t>
            </a:r>
          </a:p>
        </p:txBody>
      </p:sp>
    </p:spTree>
    <p:extLst>
      <p:ext uri="{BB962C8B-B14F-4D97-AF65-F5344CB8AC3E}">
        <p14:creationId xmlns:p14="http://schemas.microsoft.com/office/powerpoint/2010/main" val="141562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object 23">
            <a:extLst>
              <a:ext uri="{FF2B5EF4-FFF2-40B4-BE49-F238E27FC236}">
                <a16:creationId xmlns:a16="http://schemas.microsoft.com/office/drawing/2014/main" id="{2D7C1F8E-8E8B-4A24-8F78-22AC2F725463}"/>
              </a:ext>
            </a:extLst>
          </p:cNvPr>
          <p:cNvSpPr/>
          <p:nvPr/>
        </p:nvSpPr>
        <p:spPr>
          <a:xfrm>
            <a:off x="569273" y="3079246"/>
            <a:ext cx="11053453" cy="791210"/>
          </a:xfrm>
          <a:custGeom>
            <a:avLst/>
            <a:gdLst/>
            <a:ahLst/>
            <a:cxnLst/>
            <a:rect l="l" t="t" r="r" b="b"/>
            <a:pathLst>
              <a:path w="8924925" h="791210">
                <a:moveTo>
                  <a:pt x="8338439" y="0"/>
                </a:moveTo>
                <a:lnTo>
                  <a:pt x="8338439" y="226187"/>
                </a:lnTo>
                <a:lnTo>
                  <a:pt x="0" y="226187"/>
                </a:lnTo>
                <a:lnTo>
                  <a:pt x="0" y="564769"/>
                </a:lnTo>
                <a:lnTo>
                  <a:pt x="8338439" y="564769"/>
                </a:lnTo>
                <a:lnTo>
                  <a:pt x="8338439" y="790955"/>
                </a:lnTo>
                <a:lnTo>
                  <a:pt x="8924925" y="395477"/>
                </a:lnTo>
                <a:lnTo>
                  <a:pt x="8338439" y="0"/>
                </a:lnTo>
                <a:close/>
              </a:path>
            </a:pathLst>
          </a:custGeom>
          <a:solidFill>
            <a:srgbClr val="BFBFBF"/>
          </a:solidFill>
        </p:spPr>
        <p:txBody>
          <a:bodyPr wrap="square" lIns="0" tIns="0" rIns="0" bIns="0" rtlCol="0"/>
          <a:lstStyle/>
          <a:p>
            <a:endParaRPr b="1" dirty="0">
              <a:solidFill>
                <a:schemeClr val="bg2">
                  <a:lumMod val="10000"/>
                </a:schemeClr>
              </a:solidFill>
            </a:endParaRPr>
          </a:p>
        </p:txBody>
      </p:sp>
      <p:sp>
        <p:nvSpPr>
          <p:cNvPr id="26" name="object 26">
            <a:extLst>
              <a:ext uri="{FF2B5EF4-FFF2-40B4-BE49-F238E27FC236}">
                <a16:creationId xmlns:a16="http://schemas.microsoft.com/office/drawing/2014/main" id="{4C474A70-E6F1-40E5-9968-0CA86737893C}"/>
              </a:ext>
            </a:extLst>
          </p:cNvPr>
          <p:cNvSpPr txBox="1"/>
          <p:nvPr/>
        </p:nvSpPr>
        <p:spPr>
          <a:xfrm>
            <a:off x="2030299" y="3385072"/>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1960</a:t>
            </a:r>
            <a:endParaRPr sz="1100" b="1" dirty="0">
              <a:solidFill>
                <a:schemeClr val="bg2">
                  <a:lumMod val="10000"/>
                </a:schemeClr>
              </a:solidFill>
              <a:latin typeface="Arial Narrow"/>
              <a:cs typeface="Arial Narrow"/>
            </a:endParaRPr>
          </a:p>
        </p:txBody>
      </p:sp>
      <p:sp>
        <p:nvSpPr>
          <p:cNvPr id="27" name="object 27">
            <a:extLst>
              <a:ext uri="{FF2B5EF4-FFF2-40B4-BE49-F238E27FC236}">
                <a16:creationId xmlns:a16="http://schemas.microsoft.com/office/drawing/2014/main" id="{D84A072E-61A5-45A8-943F-DB61543B2C7F}"/>
              </a:ext>
            </a:extLst>
          </p:cNvPr>
          <p:cNvSpPr txBox="1"/>
          <p:nvPr/>
        </p:nvSpPr>
        <p:spPr>
          <a:xfrm>
            <a:off x="3101033" y="3379445"/>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1970</a:t>
            </a:r>
            <a:endParaRPr sz="1100" b="1" dirty="0">
              <a:solidFill>
                <a:schemeClr val="bg2">
                  <a:lumMod val="10000"/>
                </a:schemeClr>
              </a:solidFill>
              <a:latin typeface="Arial Narrow"/>
              <a:cs typeface="Arial Narrow"/>
            </a:endParaRPr>
          </a:p>
        </p:txBody>
      </p:sp>
      <p:sp>
        <p:nvSpPr>
          <p:cNvPr id="28" name="object 28">
            <a:extLst>
              <a:ext uri="{FF2B5EF4-FFF2-40B4-BE49-F238E27FC236}">
                <a16:creationId xmlns:a16="http://schemas.microsoft.com/office/drawing/2014/main" id="{42B16E13-BEAE-4F2C-B309-178E299C1F74}"/>
              </a:ext>
            </a:extLst>
          </p:cNvPr>
          <p:cNvSpPr txBox="1"/>
          <p:nvPr/>
        </p:nvSpPr>
        <p:spPr>
          <a:xfrm>
            <a:off x="4128853" y="3379445"/>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1980</a:t>
            </a:r>
            <a:endParaRPr sz="1100" b="1" dirty="0">
              <a:solidFill>
                <a:schemeClr val="bg2">
                  <a:lumMod val="10000"/>
                </a:schemeClr>
              </a:solidFill>
              <a:latin typeface="Arial Narrow"/>
              <a:cs typeface="Arial Narrow"/>
            </a:endParaRPr>
          </a:p>
        </p:txBody>
      </p:sp>
      <p:sp>
        <p:nvSpPr>
          <p:cNvPr id="37" name="object 37">
            <a:extLst>
              <a:ext uri="{FF2B5EF4-FFF2-40B4-BE49-F238E27FC236}">
                <a16:creationId xmlns:a16="http://schemas.microsoft.com/office/drawing/2014/main" id="{E773B5EC-29A7-4AD5-8313-0EC938A78810}"/>
              </a:ext>
            </a:extLst>
          </p:cNvPr>
          <p:cNvSpPr txBox="1"/>
          <p:nvPr/>
        </p:nvSpPr>
        <p:spPr>
          <a:xfrm>
            <a:off x="926946" y="3385072"/>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1937</a:t>
            </a:r>
            <a:endParaRPr sz="1100" b="1" dirty="0">
              <a:solidFill>
                <a:schemeClr val="bg2">
                  <a:lumMod val="10000"/>
                </a:schemeClr>
              </a:solidFill>
              <a:latin typeface="Arial Narrow"/>
              <a:cs typeface="Arial Narrow"/>
            </a:endParaRPr>
          </a:p>
        </p:txBody>
      </p:sp>
      <p:sp>
        <p:nvSpPr>
          <p:cNvPr id="38" name="object 38">
            <a:extLst>
              <a:ext uri="{FF2B5EF4-FFF2-40B4-BE49-F238E27FC236}">
                <a16:creationId xmlns:a16="http://schemas.microsoft.com/office/drawing/2014/main" id="{0A5C128B-5112-4725-8B1D-1618E4052AA1}"/>
              </a:ext>
            </a:extLst>
          </p:cNvPr>
          <p:cNvSpPr txBox="1"/>
          <p:nvPr/>
        </p:nvSpPr>
        <p:spPr>
          <a:xfrm>
            <a:off x="407872" y="1747320"/>
            <a:ext cx="1437930" cy="629018"/>
          </a:xfrm>
          <a:prstGeom prst="rect">
            <a:avLst/>
          </a:prstGeom>
        </p:spPr>
        <p:txBody>
          <a:bodyPr vert="horz" wrap="square" lIns="0" tIns="13335" rIns="0" bIns="0" rtlCol="0">
            <a:spAutoFit/>
          </a:bodyPr>
          <a:lstStyle/>
          <a:p>
            <a:pPr marL="12700" marR="5080" algn="ctr">
              <a:lnSpc>
                <a:spcPct val="100000"/>
              </a:lnSpc>
              <a:spcBef>
                <a:spcPts val="105"/>
              </a:spcBef>
            </a:pPr>
            <a:r>
              <a:rPr sz="800" spc="35" dirty="0">
                <a:solidFill>
                  <a:schemeClr val="tx1">
                    <a:lumMod val="50000"/>
                  </a:schemeClr>
                </a:solidFill>
                <a:latin typeface="Arial"/>
                <a:cs typeface="Arial"/>
              </a:rPr>
              <a:t>Mi</a:t>
            </a:r>
            <a:r>
              <a:rPr sz="800" spc="25" dirty="0">
                <a:solidFill>
                  <a:schemeClr val="tx1">
                    <a:lumMod val="50000"/>
                  </a:schemeClr>
                </a:solidFill>
                <a:latin typeface="Arial"/>
                <a:cs typeface="Arial"/>
              </a:rPr>
              <a:t>ll</a:t>
            </a:r>
            <a:r>
              <a:rPr sz="800" spc="-5" dirty="0">
                <a:solidFill>
                  <a:schemeClr val="tx1">
                    <a:lumMod val="50000"/>
                  </a:schemeClr>
                </a:solidFill>
                <a:latin typeface="Arial"/>
                <a:cs typeface="Arial"/>
              </a:rPr>
              <a:t>er</a:t>
            </a:r>
            <a:r>
              <a:rPr sz="800" spc="-45" dirty="0">
                <a:solidFill>
                  <a:schemeClr val="tx1">
                    <a:lumMod val="50000"/>
                  </a:schemeClr>
                </a:solidFill>
                <a:latin typeface="Arial"/>
                <a:cs typeface="Arial"/>
              </a:rPr>
              <a:t> </a:t>
            </a:r>
            <a:r>
              <a:rPr sz="800" spc="-40" dirty="0">
                <a:solidFill>
                  <a:schemeClr val="tx1">
                    <a:lumMod val="50000"/>
                  </a:schemeClr>
                </a:solidFill>
                <a:latin typeface="Arial"/>
                <a:cs typeface="Arial"/>
              </a:rPr>
              <a:t>C</a:t>
            </a:r>
            <a:r>
              <a:rPr sz="800" spc="15" dirty="0">
                <a:solidFill>
                  <a:schemeClr val="tx1">
                    <a:lumMod val="50000"/>
                  </a:schemeClr>
                </a:solidFill>
                <a:latin typeface="Arial"/>
                <a:cs typeface="Arial"/>
              </a:rPr>
              <a:t>hemic</a:t>
            </a:r>
            <a:r>
              <a:rPr sz="800" spc="10" dirty="0">
                <a:solidFill>
                  <a:schemeClr val="tx1">
                    <a:lumMod val="50000"/>
                  </a:schemeClr>
                </a:solidFill>
                <a:latin typeface="Arial"/>
                <a:cs typeface="Arial"/>
              </a:rPr>
              <a:t>a</a:t>
            </a:r>
            <a:r>
              <a:rPr sz="800" spc="5" dirty="0">
                <a:solidFill>
                  <a:schemeClr val="tx1">
                    <a:lumMod val="50000"/>
                  </a:schemeClr>
                </a:solidFill>
                <a:latin typeface="Arial"/>
                <a:cs typeface="Arial"/>
              </a:rPr>
              <a:t>l</a:t>
            </a:r>
            <a:r>
              <a:rPr sz="800" spc="-55" dirty="0">
                <a:solidFill>
                  <a:schemeClr val="tx1">
                    <a:lumMod val="50000"/>
                  </a:schemeClr>
                </a:solidFill>
                <a:latin typeface="Arial"/>
                <a:cs typeface="Arial"/>
              </a:rPr>
              <a:t> </a:t>
            </a:r>
            <a:r>
              <a:rPr sz="800" spc="-25" dirty="0">
                <a:solidFill>
                  <a:schemeClr val="tx1">
                    <a:lumMod val="50000"/>
                  </a:schemeClr>
                </a:solidFill>
                <a:latin typeface="Arial"/>
                <a:cs typeface="Arial"/>
              </a:rPr>
              <a:t>&amp;  </a:t>
            </a:r>
            <a:r>
              <a:rPr sz="800" spc="-40" dirty="0">
                <a:solidFill>
                  <a:schemeClr val="tx1">
                    <a:lumMod val="50000"/>
                  </a:schemeClr>
                </a:solidFill>
                <a:latin typeface="Arial"/>
                <a:cs typeface="Arial"/>
              </a:rPr>
              <a:t>F</a:t>
            </a:r>
            <a:r>
              <a:rPr sz="800" spc="15" dirty="0">
                <a:solidFill>
                  <a:schemeClr val="tx1">
                    <a:lumMod val="50000"/>
                  </a:schemeClr>
                </a:solidFill>
                <a:latin typeface="Arial"/>
                <a:cs typeface="Arial"/>
              </a:rPr>
              <a:t>er</a:t>
            </a:r>
            <a:r>
              <a:rPr sz="800" dirty="0">
                <a:solidFill>
                  <a:schemeClr val="tx1">
                    <a:lumMod val="50000"/>
                  </a:schemeClr>
                </a:solidFill>
                <a:latin typeface="Arial"/>
                <a:cs typeface="Arial"/>
              </a:rPr>
              <a:t>t</a:t>
            </a:r>
            <a:r>
              <a:rPr sz="800" spc="15" dirty="0">
                <a:solidFill>
                  <a:schemeClr val="tx1">
                    <a:lumMod val="50000"/>
                  </a:schemeClr>
                </a:solidFill>
                <a:latin typeface="Arial"/>
                <a:cs typeface="Arial"/>
              </a:rPr>
              <a:t>i</a:t>
            </a:r>
            <a:r>
              <a:rPr sz="800" spc="20" dirty="0">
                <a:solidFill>
                  <a:schemeClr val="tx1">
                    <a:lumMod val="50000"/>
                  </a:schemeClr>
                </a:solidFill>
                <a:latin typeface="Arial"/>
                <a:cs typeface="Arial"/>
              </a:rPr>
              <a:t>l</a:t>
            </a:r>
            <a:r>
              <a:rPr sz="800" dirty="0">
                <a:solidFill>
                  <a:schemeClr val="tx1">
                    <a:lumMod val="50000"/>
                  </a:schemeClr>
                </a:solidFill>
                <a:latin typeface="Arial"/>
                <a:cs typeface="Arial"/>
              </a:rPr>
              <a:t>ize</a:t>
            </a:r>
            <a:r>
              <a:rPr sz="800" spc="5" dirty="0">
                <a:solidFill>
                  <a:schemeClr val="tx1">
                    <a:lumMod val="50000"/>
                  </a:schemeClr>
                </a:solidFill>
                <a:latin typeface="Arial"/>
                <a:cs typeface="Arial"/>
              </a:rPr>
              <a:t>r</a:t>
            </a:r>
            <a:r>
              <a:rPr sz="800" spc="-60" dirty="0">
                <a:solidFill>
                  <a:schemeClr val="tx1">
                    <a:lumMod val="50000"/>
                  </a:schemeClr>
                </a:solidFill>
                <a:latin typeface="Arial"/>
                <a:cs typeface="Arial"/>
              </a:rPr>
              <a:t> </a:t>
            </a:r>
            <a:r>
              <a:rPr sz="800" spc="50" dirty="0">
                <a:solidFill>
                  <a:schemeClr val="tx1">
                    <a:lumMod val="50000"/>
                  </a:schemeClr>
                </a:solidFill>
                <a:latin typeface="Arial"/>
                <a:cs typeface="Arial"/>
              </a:rPr>
              <a:t>f</a:t>
            </a:r>
            <a:r>
              <a:rPr sz="800" spc="20" dirty="0">
                <a:solidFill>
                  <a:schemeClr val="tx1">
                    <a:lumMod val="50000"/>
                  </a:schemeClr>
                </a:solidFill>
                <a:latin typeface="Arial"/>
                <a:cs typeface="Arial"/>
              </a:rPr>
              <a:t>o</a:t>
            </a:r>
            <a:r>
              <a:rPr sz="800" spc="15" dirty="0">
                <a:solidFill>
                  <a:schemeClr val="tx1">
                    <a:lumMod val="50000"/>
                  </a:schemeClr>
                </a:solidFill>
                <a:latin typeface="Arial"/>
                <a:cs typeface="Arial"/>
              </a:rPr>
              <a:t>un</a:t>
            </a:r>
            <a:r>
              <a:rPr sz="800" spc="5" dirty="0">
                <a:solidFill>
                  <a:schemeClr val="tx1">
                    <a:lumMod val="50000"/>
                  </a:schemeClr>
                </a:solidFill>
                <a:latin typeface="Arial"/>
                <a:cs typeface="Arial"/>
              </a:rPr>
              <a:t>de</a:t>
            </a:r>
            <a:r>
              <a:rPr sz="800" spc="10" dirty="0">
                <a:solidFill>
                  <a:schemeClr val="tx1">
                    <a:lumMod val="50000"/>
                  </a:schemeClr>
                </a:solidFill>
                <a:latin typeface="Arial"/>
                <a:cs typeface="Arial"/>
              </a:rPr>
              <a:t>d</a:t>
            </a:r>
            <a:r>
              <a:rPr sz="800" spc="-20" dirty="0">
                <a:solidFill>
                  <a:schemeClr val="tx1">
                    <a:lumMod val="50000"/>
                  </a:schemeClr>
                </a:solidFill>
                <a:latin typeface="Arial"/>
                <a:cs typeface="Arial"/>
              </a:rPr>
              <a:t> </a:t>
            </a:r>
            <a:r>
              <a:rPr sz="800" spc="15" dirty="0">
                <a:solidFill>
                  <a:schemeClr val="tx1">
                    <a:lumMod val="50000"/>
                  </a:schemeClr>
                </a:solidFill>
                <a:latin typeface="Arial"/>
                <a:cs typeface="Arial"/>
              </a:rPr>
              <a:t>in </a:t>
            </a:r>
            <a:r>
              <a:rPr sz="800" spc="-10" dirty="0">
                <a:solidFill>
                  <a:schemeClr val="tx1">
                    <a:lumMod val="50000"/>
                  </a:schemeClr>
                </a:solidFill>
                <a:latin typeface="Arial"/>
                <a:cs typeface="Arial"/>
              </a:rPr>
              <a:t>B</a:t>
            </a:r>
            <a:r>
              <a:rPr sz="800" spc="10" dirty="0">
                <a:solidFill>
                  <a:schemeClr val="tx1">
                    <a:lumMod val="50000"/>
                  </a:schemeClr>
                </a:solidFill>
                <a:latin typeface="Arial"/>
                <a:cs typeface="Arial"/>
              </a:rPr>
              <a:t>a</a:t>
            </a:r>
            <a:r>
              <a:rPr sz="800" spc="5" dirty="0">
                <a:solidFill>
                  <a:schemeClr val="tx1">
                    <a:lumMod val="50000"/>
                  </a:schemeClr>
                </a:solidFill>
                <a:latin typeface="Arial"/>
                <a:cs typeface="Arial"/>
              </a:rPr>
              <a:t>l</a:t>
            </a:r>
            <a:r>
              <a:rPr sz="800" spc="35" dirty="0">
                <a:solidFill>
                  <a:schemeClr val="tx1">
                    <a:lumMod val="50000"/>
                  </a:schemeClr>
                </a:solidFill>
                <a:latin typeface="Arial"/>
                <a:cs typeface="Arial"/>
              </a:rPr>
              <a:t>t</a:t>
            </a:r>
            <a:r>
              <a:rPr sz="800" spc="25" dirty="0">
                <a:solidFill>
                  <a:schemeClr val="tx1">
                    <a:lumMod val="50000"/>
                  </a:schemeClr>
                </a:solidFill>
                <a:latin typeface="Arial"/>
                <a:cs typeface="Arial"/>
              </a:rPr>
              <a:t>imo</a:t>
            </a:r>
            <a:r>
              <a:rPr sz="800" spc="-25" dirty="0">
                <a:solidFill>
                  <a:schemeClr val="tx1">
                    <a:lumMod val="50000"/>
                  </a:schemeClr>
                </a:solidFill>
                <a:latin typeface="Arial"/>
                <a:cs typeface="Arial"/>
              </a:rPr>
              <a:t>re,</a:t>
            </a:r>
            <a:r>
              <a:rPr sz="800" spc="-55" dirty="0">
                <a:solidFill>
                  <a:schemeClr val="tx1">
                    <a:lumMod val="50000"/>
                  </a:schemeClr>
                </a:solidFill>
                <a:latin typeface="Arial"/>
                <a:cs typeface="Arial"/>
              </a:rPr>
              <a:t> </a:t>
            </a:r>
            <a:r>
              <a:rPr sz="800" spc="15" dirty="0">
                <a:solidFill>
                  <a:schemeClr val="tx1">
                    <a:lumMod val="50000"/>
                  </a:schemeClr>
                </a:solidFill>
                <a:latin typeface="Arial"/>
                <a:cs typeface="Arial"/>
              </a:rPr>
              <a:t>MD producing </a:t>
            </a:r>
            <a:r>
              <a:rPr sz="800" spc="10" dirty="0">
                <a:solidFill>
                  <a:schemeClr val="tx1">
                    <a:lumMod val="50000"/>
                  </a:schemeClr>
                </a:solidFill>
                <a:latin typeface="Arial"/>
                <a:cs typeface="Arial"/>
              </a:rPr>
              <a:t>pesticides and </a:t>
            </a:r>
            <a:r>
              <a:rPr sz="800" spc="5" dirty="0">
                <a:solidFill>
                  <a:schemeClr val="tx1">
                    <a:lumMod val="50000"/>
                  </a:schemeClr>
                </a:solidFill>
                <a:latin typeface="Arial"/>
                <a:cs typeface="Arial"/>
              </a:rPr>
              <a:t>granular </a:t>
            </a:r>
            <a:r>
              <a:rPr sz="800" spc="10" dirty="0">
                <a:solidFill>
                  <a:schemeClr val="tx1">
                    <a:lumMod val="50000"/>
                  </a:schemeClr>
                </a:solidFill>
                <a:latin typeface="Arial"/>
                <a:cs typeface="Arial"/>
              </a:rPr>
              <a:t>fertilizer </a:t>
            </a:r>
            <a:r>
              <a:rPr sz="800" spc="20" dirty="0">
                <a:solidFill>
                  <a:schemeClr val="tx1">
                    <a:lumMod val="50000"/>
                  </a:schemeClr>
                </a:solidFill>
                <a:latin typeface="Arial"/>
                <a:cs typeface="Arial"/>
              </a:rPr>
              <a:t>for</a:t>
            </a:r>
            <a:r>
              <a:rPr sz="800" spc="-40" dirty="0">
                <a:solidFill>
                  <a:schemeClr val="tx1">
                    <a:lumMod val="50000"/>
                  </a:schemeClr>
                </a:solidFill>
                <a:latin typeface="Arial"/>
                <a:cs typeface="Arial"/>
              </a:rPr>
              <a:t> </a:t>
            </a:r>
            <a:r>
              <a:rPr sz="800" spc="10" dirty="0">
                <a:solidFill>
                  <a:schemeClr val="tx1">
                    <a:lumMod val="50000"/>
                  </a:schemeClr>
                </a:solidFill>
                <a:latin typeface="Arial"/>
                <a:cs typeface="Arial"/>
              </a:rPr>
              <a:t>retail</a:t>
            </a:r>
            <a:r>
              <a:rPr sz="800" spc="-45" dirty="0">
                <a:solidFill>
                  <a:schemeClr val="tx1">
                    <a:lumMod val="50000"/>
                  </a:schemeClr>
                </a:solidFill>
                <a:latin typeface="Arial"/>
                <a:cs typeface="Arial"/>
              </a:rPr>
              <a:t> </a:t>
            </a:r>
            <a:r>
              <a:rPr sz="800" spc="20" dirty="0">
                <a:solidFill>
                  <a:schemeClr val="tx1">
                    <a:lumMod val="50000"/>
                  </a:schemeClr>
                </a:solidFill>
                <a:latin typeface="Arial"/>
                <a:cs typeface="Arial"/>
              </a:rPr>
              <a:t>distribution</a:t>
            </a:r>
            <a:r>
              <a:rPr sz="800" spc="-50" dirty="0">
                <a:solidFill>
                  <a:schemeClr val="tx1">
                    <a:lumMod val="50000"/>
                  </a:schemeClr>
                </a:solidFill>
                <a:latin typeface="Arial"/>
                <a:cs typeface="Arial"/>
              </a:rPr>
              <a:t> </a:t>
            </a:r>
            <a:r>
              <a:rPr sz="800" spc="25" dirty="0">
                <a:solidFill>
                  <a:schemeClr val="tx1">
                    <a:lumMod val="50000"/>
                  </a:schemeClr>
                </a:solidFill>
                <a:latin typeface="Arial"/>
                <a:cs typeface="Arial"/>
              </a:rPr>
              <a:t>in </a:t>
            </a:r>
            <a:r>
              <a:rPr sz="800" spc="-210" dirty="0">
                <a:solidFill>
                  <a:schemeClr val="tx1">
                    <a:lumMod val="50000"/>
                  </a:schemeClr>
                </a:solidFill>
                <a:latin typeface="Arial"/>
                <a:cs typeface="Arial"/>
              </a:rPr>
              <a:t> </a:t>
            </a:r>
            <a:r>
              <a:rPr sz="800" spc="30" dirty="0">
                <a:solidFill>
                  <a:schemeClr val="tx1">
                    <a:lumMod val="50000"/>
                  </a:schemeClr>
                </a:solidFill>
                <a:latin typeface="Arial"/>
                <a:cs typeface="Arial"/>
              </a:rPr>
              <a:t>Mid</a:t>
            </a:r>
            <a:r>
              <a:rPr sz="800" spc="-35" dirty="0">
                <a:solidFill>
                  <a:schemeClr val="tx1">
                    <a:lumMod val="50000"/>
                  </a:schemeClr>
                </a:solidFill>
                <a:latin typeface="Arial"/>
                <a:cs typeface="Arial"/>
              </a:rPr>
              <a:t> </a:t>
            </a:r>
            <a:r>
              <a:rPr sz="800" spc="20" dirty="0">
                <a:solidFill>
                  <a:schemeClr val="tx1">
                    <a:lumMod val="50000"/>
                  </a:schemeClr>
                </a:solidFill>
                <a:latin typeface="Arial"/>
                <a:cs typeface="Arial"/>
              </a:rPr>
              <a:t>Atlantic</a:t>
            </a:r>
            <a:r>
              <a:rPr lang="en-US" sz="800" spc="20" dirty="0">
                <a:solidFill>
                  <a:schemeClr val="tx1">
                    <a:lumMod val="50000"/>
                  </a:schemeClr>
                </a:solidFill>
                <a:latin typeface="Arial"/>
                <a:cs typeface="Arial"/>
              </a:rPr>
              <a:t> US</a:t>
            </a:r>
            <a:endParaRPr sz="800" dirty="0">
              <a:solidFill>
                <a:schemeClr val="tx1">
                  <a:lumMod val="50000"/>
                </a:schemeClr>
              </a:solidFill>
              <a:latin typeface="Arial"/>
              <a:cs typeface="Arial"/>
            </a:endParaRPr>
          </a:p>
        </p:txBody>
      </p:sp>
      <p:sp>
        <p:nvSpPr>
          <p:cNvPr id="39" name="object 39">
            <a:extLst>
              <a:ext uri="{FF2B5EF4-FFF2-40B4-BE49-F238E27FC236}">
                <a16:creationId xmlns:a16="http://schemas.microsoft.com/office/drawing/2014/main" id="{562ADDC5-F4CB-44BD-9148-206A9FFB0D82}"/>
              </a:ext>
            </a:extLst>
          </p:cNvPr>
          <p:cNvSpPr txBox="1"/>
          <p:nvPr/>
        </p:nvSpPr>
        <p:spPr>
          <a:xfrm>
            <a:off x="5309493" y="3374505"/>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1990</a:t>
            </a:r>
            <a:endParaRPr sz="1100" b="1" dirty="0">
              <a:solidFill>
                <a:schemeClr val="bg2">
                  <a:lumMod val="10000"/>
                </a:schemeClr>
              </a:solidFill>
              <a:latin typeface="Arial Narrow"/>
              <a:cs typeface="Arial Narrow"/>
            </a:endParaRPr>
          </a:p>
        </p:txBody>
      </p:sp>
      <p:sp>
        <p:nvSpPr>
          <p:cNvPr id="41" name="object 41">
            <a:extLst>
              <a:ext uri="{FF2B5EF4-FFF2-40B4-BE49-F238E27FC236}">
                <a16:creationId xmlns:a16="http://schemas.microsoft.com/office/drawing/2014/main" id="{9377944B-F497-41FE-8644-EABB32B580ED}"/>
              </a:ext>
            </a:extLst>
          </p:cNvPr>
          <p:cNvSpPr txBox="1"/>
          <p:nvPr/>
        </p:nvSpPr>
        <p:spPr>
          <a:xfrm>
            <a:off x="6490134" y="3378311"/>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2000</a:t>
            </a:r>
            <a:endParaRPr sz="1100" b="1" dirty="0">
              <a:solidFill>
                <a:schemeClr val="bg2">
                  <a:lumMod val="10000"/>
                </a:schemeClr>
              </a:solidFill>
              <a:latin typeface="Arial Narrow"/>
              <a:cs typeface="Arial Narrow"/>
            </a:endParaRPr>
          </a:p>
        </p:txBody>
      </p:sp>
      <p:sp>
        <p:nvSpPr>
          <p:cNvPr id="51" name="object 51">
            <a:extLst>
              <a:ext uri="{FF2B5EF4-FFF2-40B4-BE49-F238E27FC236}">
                <a16:creationId xmlns:a16="http://schemas.microsoft.com/office/drawing/2014/main" id="{2D82692B-E299-45A5-83D7-EE82A3746F7E}"/>
              </a:ext>
            </a:extLst>
          </p:cNvPr>
          <p:cNvSpPr txBox="1"/>
          <p:nvPr/>
        </p:nvSpPr>
        <p:spPr>
          <a:xfrm>
            <a:off x="10137725" y="1098554"/>
            <a:ext cx="1539150" cy="513282"/>
          </a:xfrm>
          <a:prstGeom prst="rect">
            <a:avLst/>
          </a:prstGeom>
        </p:spPr>
        <p:txBody>
          <a:bodyPr vert="horz" wrap="square" lIns="0" tIns="12700" rIns="0" bIns="0" rtlCol="0">
            <a:spAutoFit/>
          </a:bodyPr>
          <a:lstStyle/>
          <a:p>
            <a:pPr marL="12700" marR="5080">
              <a:lnSpc>
                <a:spcPct val="144000"/>
              </a:lnSpc>
              <a:spcBef>
                <a:spcPts val="100"/>
              </a:spcBef>
            </a:pPr>
            <a:r>
              <a:rPr sz="1200" b="1" spc="-65" dirty="0">
                <a:latin typeface="Arial"/>
                <a:cs typeface="Arial"/>
              </a:rPr>
              <a:t>Pr</a:t>
            </a:r>
            <a:r>
              <a:rPr sz="1200" b="1" spc="-45" dirty="0">
                <a:latin typeface="Arial"/>
                <a:cs typeface="Arial"/>
              </a:rPr>
              <a:t>o</a:t>
            </a:r>
            <a:r>
              <a:rPr sz="1200" b="1" spc="-40" dirty="0">
                <a:latin typeface="Arial"/>
                <a:cs typeface="Arial"/>
              </a:rPr>
              <a:t>d</a:t>
            </a:r>
            <a:r>
              <a:rPr sz="1200" b="1" spc="-35" dirty="0">
                <a:latin typeface="Arial"/>
                <a:cs typeface="Arial"/>
              </a:rPr>
              <a:t>u</a:t>
            </a:r>
            <a:r>
              <a:rPr sz="1200" b="1" spc="-100" dirty="0">
                <a:latin typeface="Arial"/>
                <a:cs typeface="Arial"/>
              </a:rPr>
              <a:t>c</a:t>
            </a:r>
            <a:r>
              <a:rPr sz="1200" b="1" spc="-10" dirty="0">
                <a:latin typeface="Arial"/>
                <a:cs typeface="Arial"/>
              </a:rPr>
              <a:t>t</a:t>
            </a:r>
            <a:r>
              <a:rPr sz="1200" b="1" spc="-80" dirty="0">
                <a:latin typeface="Arial"/>
                <a:cs typeface="Arial"/>
              </a:rPr>
              <a:t> </a:t>
            </a:r>
            <a:r>
              <a:rPr sz="1200" b="1" dirty="0">
                <a:latin typeface="Arial"/>
                <a:cs typeface="Arial"/>
              </a:rPr>
              <a:t>D</a:t>
            </a:r>
            <a:r>
              <a:rPr sz="1200" b="1" spc="-10" dirty="0">
                <a:latin typeface="Arial"/>
                <a:cs typeface="Arial"/>
              </a:rPr>
              <a:t>e</a:t>
            </a:r>
            <a:r>
              <a:rPr sz="1200" b="1" spc="-25" dirty="0">
                <a:latin typeface="Arial"/>
                <a:cs typeface="Arial"/>
              </a:rPr>
              <a:t>v</a:t>
            </a:r>
            <a:r>
              <a:rPr sz="1200" b="1" spc="-15" dirty="0">
                <a:latin typeface="Arial"/>
                <a:cs typeface="Arial"/>
              </a:rPr>
              <a:t>e</a:t>
            </a:r>
            <a:r>
              <a:rPr sz="1200" b="1" spc="-25" dirty="0">
                <a:latin typeface="Arial"/>
                <a:cs typeface="Arial"/>
              </a:rPr>
              <a:t>l</a:t>
            </a:r>
            <a:r>
              <a:rPr sz="1200" b="1" spc="-55" dirty="0">
                <a:latin typeface="Arial"/>
                <a:cs typeface="Arial"/>
              </a:rPr>
              <a:t>o</a:t>
            </a:r>
            <a:r>
              <a:rPr sz="1200" b="1" spc="-20" dirty="0">
                <a:latin typeface="Arial"/>
                <a:cs typeface="Arial"/>
              </a:rPr>
              <a:t>p</a:t>
            </a:r>
            <a:r>
              <a:rPr sz="1200" b="1" spc="-25" dirty="0">
                <a:latin typeface="Arial"/>
                <a:cs typeface="Arial"/>
              </a:rPr>
              <a:t>m</a:t>
            </a:r>
            <a:r>
              <a:rPr sz="1200" b="1" spc="-15" dirty="0">
                <a:latin typeface="Arial"/>
                <a:cs typeface="Arial"/>
              </a:rPr>
              <a:t>e</a:t>
            </a:r>
            <a:r>
              <a:rPr sz="1200" b="1" spc="-20" dirty="0">
                <a:latin typeface="Arial"/>
                <a:cs typeface="Arial"/>
              </a:rPr>
              <a:t>nt  </a:t>
            </a:r>
            <a:r>
              <a:rPr sz="1200" b="1" spc="-60" dirty="0">
                <a:latin typeface="Arial"/>
                <a:cs typeface="Arial"/>
              </a:rPr>
              <a:t>C</a:t>
            </a:r>
            <a:r>
              <a:rPr sz="1200" b="1" spc="-45" dirty="0">
                <a:latin typeface="Arial"/>
                <a:cs typeface="Arial"/>
              </a:rPr>
              <a:t>o</a:t>
            </a:r>
            <a:r>
              <a:rPr sz="1200" b="1" spc="-65" dirty="0">
                <a:latin typeface="Arial"/>
                <a:cs typeface="Arial"/>
              </a:rPr>
              <a:t>r</a:t>
            </a:r>
            <a:r>
              <a:rPr sz="1200" b="1" spc="-35" dirty="0">
                <a:latin typeface="Arial"/>
                <a:cs typeface="Arial"/>
              </a:rPr>
              <a:t>p</a:t>
            </a:r>
            <a:r>
              <a:rPr sz="1200" b="1" spc="-40" dirty="0">
                <a:latin typeface="Arial"/>
                <a:cs typeface="Arial"/>
              </a:rPr>
              <a:t>o</a:t>
            </a:r>
            <a:r>
              <a:rPr sz="1200" b="1" spc="-65" dirty="0">
                <a:latin typeface="Arial"/>
                <a:cs typeface="Arial"/>
              </a:rPr>
              <a:t>r</a:t>
            </a:r>
            <a:r>
              <a:rPr sz="1200" b="1" spc="-10" dirty="0">
                <a:latin typeface="Arial"/>
                <a:cs typeface="Arial"/>
              </a:rPr>
              <a:t>ate</a:t>
            </a:r>
            <a:r>
              <a:rPr sz="1200" b="1" spc="-85" dirty="0">
                <a:latin typeface="Arial"/>
                <a:cs typeface="Arial"/>
              </a:rPr>
              <a:t> </a:t>
            </a:r>
            <a:r>
              <a:rPr sz="1200" b="1" spc="-60" dirty="0">
                <a:latin typeface="Arial"/>
                <a:cs typeface="Arial"/>
              </a:rPr>
              <a:t>C</a:t>
            </a:r>
            <a:r>
              <a:rPr sz="1200" b="1" spc="-25" dirty="0">
                <a:latin typeface="Arial"/>
                <a:cs typeface="Arial"/>
              </a:rPr>
              <a:t>han</a:t>
            </a:r>
            <a:r>
              <a:rPr sz="1200" b="1" spc="-30" dirty="0">
                <a:latin typeface="Arial"/>
                <a:cs typeface="Arial"/>
              </a:rPr>
              <a:t>g</a:t>
            </a:r>
            <a:r>
              <a:rPr sz="1200" b="1" spc="-10" dirty="0">
                <a:latin typeface="Arial"/>
                <a:cs typeface="Arial"/>
              </a:rPr>
              <a:t>e</a:t>
            </a:r>
            <a:endParaRPr sz="1200" dirty="0">
              <a:latin typeface="Arial"/>
              <a:cs typeface="Arial"/>
            </a:endParaRPr>
          </a:p>
        </p:txBody>
      </p:sp>
      <p:sp>
        <p:nvSpPr>
          <p:cNvPr id="52" name="object 52">
            <a:extLst>
              <a:ext uri="{FF2B5EF4-FFF2-40B4-BE49-F238E27FC236}">
                <a16:creationId xmlns:a16="http://schemas.microsoft.com/office/drawing/2014/main" id="{E508EC15-8E57-423B-B5EE-CB998F67C3DF}"/>
              </a:ext>
            </a:extLst>
          </p:cNvPr>
          <p:cNvSpPr txBox="1"/>
          <p:nvPr/>
        </p:nvSpPr>
        <p:spPr>
          <a:xfrm>
            <a:off x="848424" y="1443101"/>
            <a:ext cx="457200" cy="22860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50800" rIns="0" bIns="0" rtlCol="0">
            <a:spAutoFit/>
          </a:bodyPr>
          <a:lstStyle>
            <a:defPPr>
              <a:defRPr lang="en-US"/>
            </a:defPPr>
            <a:lvl1pPr marL="106045">
              <a:lnSpc>
                <a:spcPct val="100000"/>
              </a:lnSpc>
              <a:spcBef>
                <a:spcPts val="400"/>
              </a:spcBef>
              <a:defRPr sz="800" b="1" spc="-70">
                <a:solidFill>
                  <a:srgbClr val="FFFFFF"/>
                </a:solidFill>
                <a:latin typeface="Arial"/>
                <a:cs typeface="Arial"/>
              </a:defRPr>
            </a:lvl1pPr>
          </a:lstStyle>
          <a:p>
            <a:r>
              <a:rPr dirty="0"/>
              <a:t>1937</a:t>
            </a:r>
          </a:p>
        </p:txBody>
      </p:sp>
      <p:sp>
        <p:nvSpPr>
          <p:cNvPr id="53" name="object 53">
            <a:extLst>
              <a:ext uri="{FF2B5EF4-FFF2-40B4-BE49-F238E27FC236}">
                <a16:creationId xmlns:a16="http://schemas.microsoft.com/office/drawing/2014/main" id="{8F9B2CDA-0E6D-41B7-81AC-A4F89C3341F1}"/>
              </a:ext>
            </a:extLst>
          </p:cNvPr>
          <p:cNvSpPr txBox="1"/>
          <p:nvPr/>
        </p:nvSpPr>
        <p:spPr>
          <a:xfrm>
            <a:off x="1874159" y="2775499"/>
            <a:ext cx="885647" cy="259686"/>
          </a:xfrm>
          <a:prstGeom prst="rect">
            <a:avLst/>
          </a:prstGeom>
        </p:spPr>
        <p:txBody>
          <a:bodyPr vert="horz" wrap="square" lIns="0" tIns="13335" rIns="0" bIns="0" rtlCol="0">
            <a:spAutoFit/>
          </a:bodyPr>
          <a:lstStyle/>
          <a:p>
            <a:pPr marL="12700" marR="5080" algn="ctr">
              <a:lnSpc>
                <a:spcPct val="100000"/>
              </a:lnSpc>
              <a:spcBef>
                <a:spcPts val="105"/>
              </a:spcBef>
            </a:pPr>
            <a:r>
              <a:rPr sz="800" b="1" spc="20" dirty="0">
                <a:solidFill>
                  <a:schemeClr val="tx1">
                    <a:lumMod val="50000"/>
                  </a:schemeClr>
                </a:solidFill>
                <a:latin typeface="Arial"/>
                <a:cs typeface="Arial"/>
              </a:rPr>
              <a:t>Acq</a:t>
            </a:r>
            <a:r>
              <a:rPr sz="800" b="1" spc="15" dirty="0">
                <a:solidFill>
                  <a:schemeClr val="tx1">
                    <a:lumMod val="50000"/>
                  </a:schemeClr>
                </a:solidFill>
                <a:latin typeface="Arial"/>
                <a:cs typeface="Arial"/>
              </a:rPr>
              <a:t>u</a:t>
            </a:r>
            <a:r>
              <a:rPr sz="800" b="1" spc="5" dirty="0">
                <a:solidFill>
                  <a:schemeClr val="tx1">
                    <a:lumMod val="50000"/>
                  </a:schemeClr>
                </a:solidFill>
                <a:latin typeface="Arial"/>
                <a:cs typeface="Arial"/>
              </a:rPr>
              <a:t>ir</a:t>
            </a:r>
            <a:r>
              <a:rPr sz="800" b="1" spc="10" dirty="0">
                <a:solidFill>
                  <a:schemeClr val="tx1">
                    <a:lumMod val="50000"/>
                  </a:schemeClr>
                </a:solidFill>
                <a:latin typeface="Arial"/>
                <a:cs typeface="Arial"/>
              </a:rPr>
              <a:t>ed</a:t>
            </a:r>
            <a:r>
              <a:rPr sz="800" b="1" spc="-45" dirty="0">
                <a:solidFill>
                  <a:schemeClr val="tx1">
                    <a:lumMod val="50000"/>
                  </a:schemeClr>
                </a:solidFill>
                <a:latin typeface="Arial"/>
                <a:cs typeface="Arial"/>
              </a:rPr>
              <a:t> </a:t>
            </a:r>
            <a:r>
              <a:rPr sz="800" b="1" spc="5" dirty="0">
                <a:solidFill>
                  <a:schemeClr val="tx1">
                    <a:lumMod val="50000"/>
                  </a:schemeClr>
                </a:solidFill>
                <a:latin typeface="Arial"/>
                <a:cs typeface="Arial"/>
              </a:rPr>
              <a:t>by </a:t>
            </a:r>
            <a:r>
              <a:rPr sz="800" b="1" spc="40" dirty="0">
                <a:solidFill>
                  <a:schemeClr val="tx1">
                    <a:lumMod val="50000"/>
                  </a:schemeClr>
                </a:solidFill>
                <a:latin typeface="Arial"/>
                <a:cs typeface="Arial"/>
              </a:rPr>
              <a:t>A</a:t>
            </a:r>
            <a:r>
              <a:rPr sz="800" b="1" spc="20" dirty="0">
                <a:solidFill>
                  <a:schemeClr val="tx1">
                    <a:lumMod val="50000"/>
                  </a:schemeClr>
                </a:solidFill>
                <a:latin typeface="Arial"/>
                <a:cs typeface="Arial"/>
              </a:rPr>
              <a:t>l</a:t>
            </a:r>
            <a:r>
              <a:rPr sz="800" b="1" dirty="0">
                <a:solidFill>
                  <a:schemeClr val="tx1">
                    <a:lumMod val="50000"/>
                  </a:schemeClr>
                </a:solidFill>
                <a:latin typeface="Arial"/>
                <a:cs typeface="Arial"/>
              </a:rPr>
              <a:t>c</a:t>
            </a:r>
            <a:r>
              <a:rPr sz="800" b="1" spc="25" dirty="0">
                <a:solidFill>
                  <a:schemeClr val="tx1">
                    <a:lumMod val="50000"/>
                  </a:schemeClr>
                </a:solidFill>
                <a:latin typeface="Arial"/>
                <a:cs typeface="Arial"/>
              </a:rPr>
              <a:t>o</a:t>
            </a:r>
            <a:r>
              <a:rPr sz="800" b="1" spc="-40" dirty="0">
                <a:solidFill>
                  <a:schemeClr val="tx1">
                    <a:lumMod val="50000"/>
                  </a:schemeClr>
                </a:solidFill>
                <a:latin typeface="Arial"/>
                <a:cs typeface="Arial"/>
              </a:rPr>
              <a:t> </a:t>
            </a:r>
            <a:r>
              <a:rPr sz="800" b="1" spc="-35" dirty="0">
                <a:solidFill>
                  <a:schemeClr val="tx1">
                    <a:lumMod val="50000"/>
                  </a:schemeClr>
                </a:solidFill>
                <a:latin typeface="Arial"/>
                <a:cs typeface="Arial"/>
              </a:rPr>
              <a:t>S</a:t>
            </a:r>
            <a:r>
              <a:rPr sz="800" b="1" spc="15" dirty="0">
                <a:solidFill>
                  <a:schemeClr val="tx1">
                    <a:lumMod val="50000"/>
                  </a:schemeClr>
                </a:solidFill>
                <a:latin typeface="Arial"/>
                <a:cs typeface="Arial"/>
              </a:rPr>
              <a:t>t</a:t>
            </a:r>
            <a:r>
              <a:rPr sz="800" b="1" spc="25" dirty="0">
                <a:solidFill>
                  <a:schemeClr val="tx1">
                    <a:lumMod val="50000"/>
                  </a:schemeClr>
                </a:solidFill>
                <a:latin typeface="Arial"/>
                <a:cs typeface="Arial"/>
              </a:rPr>
              <a:t>a</a:t>
            </a:r>
            <a:r>
              <a:rPr sz="800" b="1" spc="15" dirty="0">
                <a:solidFill>
                  <a:schemeClr val="tx1">
                    <a:lumMod val="50000"/>
                  </a:schemeClr>
                </a:solidFill>
                <a:latin typeface="Arial"/>
                <a:cs typeface="Arial"/>
              </a:rPr>
              <a:t>n</a:t>
            </a:r>
            <a:r>
              <a:rPr sz="800" b="1" spc="10" dirty="0">
                <a:solidFill>
                  <a:schemeClr val="tx1">
                    <a:lumMod val="50000"/>
                  </a:schemeClr>
                </a:solidFill>
                <a:latin typeface="Arial"/>
                <a:cs typeface="Arial"/>
              </a:rPr>
              <a:t>d</a:t>
            </a:r>
            <a:r>
              <a:rPr sz="800" b="1" spc="5" dirty="0">
                <a:solidFill>
                  <a:schemeClr val="tx1">
                    <a:lumMod val="50000"/>
                  </a:schemeClr>
                </a:solidFill>
                <a:latin typeface="Arial"/>
                <a:cs typeface="Arial"/>
              </a:rPr>
              <a:t>ard</a:t>
            </a:r>
            <a:r>
              <a:rPr lang="en-US" sz="800" b="1" spc="5" dirty="0">
                <a:solidFill>
                  <a:schemeClr val="tx1">
                    <a:lumMod val="50000"/>
                  </a:schemeClr>
                </a:solidFill>
                <a:latin typeface="Arial"/>
                <a:cs typeface="Arial"/>
              </a:rPr>
              <a:t> </a:t>
            </a:r>
            <a:r>
              <a:rPr sz="800" b="1" spc="10" dirty="0">
                <a:solidFill>
                  <a:schemeClr val="tx1">
                    <a:lumMod val="50000"/>
                  </a:schemeClr>
                </a:solidFill>
                <a:latin typeface="Arial"/>
                <a:cs typeface="Arial"/>
              </a:rPr>
              <a:t>Corp</a:t>
            </a:r>
            <a:endParaRPr sz="800" b="1" dirty="0">
              <a:solidFill>
                <a:schemeClr val="tx1">
                  <a:lumMod val="50000"/>
                </a:schemeClr>
              </a:solidFill>
              <a:latin typeface="Arial"/>
              <a:cs typeface="Arial"/>
            </a:endParaRPr>
          </a:p>
        </p:txBody>
      </p:sp>
      <p:sp>
        <p:nvSpPr>
          <p:cNvPr id="54" name="object 54">
            <a:extLst>
              <a:ext uri="{FF2B5EF4-FFF2-40B4-BE49-F238E27FC236}">
                <a16:creationId xmlns:a16="http://schemas.microsoft.com/office/drawing/2014/main" id="{32CC3858-4757-449E-8579-C0A42B80D15A}"/>
              </a:ext>
            </a:extLst>
          </p:cNvPr>
          <p:cNvSpPr txBox="1"/>
          <p:nvPr/>
        </p:nvSpPr>
        <p:spPr>
          <a:xfrm>
            <a:off x="2089933" y="2486345"/>
            <a:ext cx="457200" cy="22860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50800" rIns="0" bIns="0" rtlCol="0">
            <a:spAutoFit/>
          </a:bodyPr>
          <a:lstStyle/>
          <a:p>
            <a:pPr marL="106045">
              <a:lnSpc>
                <a:spcPct val="100000"/>
              </a:lnSpc>
              <a:spcBef>
                <a:spcPts val="400"/>
              </a:spcBef>
            </a:pPr>
            <a:r>
              <a:rPr sz="800" b="1" spc="-70" dirty="0">
                <a:solidFill>
                  <a:srgbClr val="FFFFFF"/>
                </a:solidFill>
                <a:latin typeface="Arial"/>
                <a:cs typeface="Arial"/>
              </a:rPr>
              <a:t>1961</a:t>
            </a:r>
            <a:endParaRPr sz="800" dirty="0">
              <a:latin typeface="Arial"/>
              <a:cs typeface="Arial"/>
            </a:endParaRPr>
          </a:p>
        </p:txBody>
      </p:sp>
      <p:sp>
        <p:nvSpPr>
          <p:cNvPr id="55" name="object 55">
            <a:extLst>
              <a:ext uri="{FF2B5EF4-FFF2-40B4-BE49-F238E27FC236}">
                <a16:creationId xmlns:a16="http://schemas.microsoft.com/office/drawing/2014/main" id="{68254397-6040-4595-BCCD-8823254EA637}"/>
              </a:ext>
            </a:extLst>
          </p:cNvPr>
          <p:cNvSpPr txBox="1"/>
          <p:nvPr/>
        </p:nvSpPr>
        <p:spPr>
          <a:xfrm>
            <a:off x="4188708" y="4320208"/>
            <a:ext cx="667717" cy="259045"/>
          </a:xfrm>
          <a:prstGeom prst="rect">
            <a:avLst/>
          </a:prstGeom>
        </p:spPr>
        <p:txBody>
          <a:bodyPr vert="horz" wrap="square" lIns="0" tIns="12700" rIns="0" bIns="0" rtlCol="0">
            <a:spAutoFit/>
          </a:bodyPr>
          <a:lstStyle/>
          <a:p>
            <a:pPr marL="12700" marR="5080" algn="ctr">
              <a:lnSpc>
                <a:spcPct val="100000"/>
              </a:lnSpc>
              <a:spcBef>
                <a:spcPts val="100"/>
              </a:spcBef>
            </a:pPr>
            <a:r>
              <a:rPr sz="800" b="1" spc="5" dirty="0">
                <a:solidFill>
                  <a:schemeClr val="tx1">
                    <a:lumMod val="50000"/>
                  </a:schemeClr>
                </a:solidFill>
                <a:latin typeface="Arial"/>
                <a:cs typeface="Arial"/>
              </a:rPr>
              <a:t>L</a:t>
            </a:r>
            <a:r>
              <a:rPr sz="800" b="1" spc="-10" dirty="0">
                <a:solidFill>
                  <a:schemeClr val="tx1">
                    <a:lumMod val="50000"/>
                  </a:schemeClr>
                </a:solidFill>
                <a:latin typeface="Arial"/>
                <a:cs typeface="Arial"/>
              </a:rPr>
              <a:t>B</a:t>
            </a:r>
            <a:r>
              <a:rPr sz="800" b="1" spc="30" dirty="0">
                <a:solidFill>
                  <a:schemeClr val="tx1">
                    <a:lumMod val="50000"/>
                  </a:schemeClr>
                </a:solidFill>
                <a:latin typeface="Arial"/>
                <a:cs typeface="Arial"/>
              </a:rPr>
              <a:t>O</a:t>
            </a:r>
            <a:r>
              <a:rPr sz="800" b="1" spc="-40" dirty="0">
                <a:solidFill>
                  <a:schemeClr val="tx1">
                    <a:lumMod val="50000"/>
                  </a:schemeClr>
                </a:solidFill>
                <a:latin typeface="Arial"/>
                <a:cs typeface="Arial"/>
              </a:rPr>
              <a:t> </a:t>
            </a:r>
            <a:r>
              <a:rPr sz="800" b="1" spc="10" dirty="0">
                <a:solidFill>
                  <a:schemeClr val="tx1">
                    <a:lumMod val="50000"/>
                  </a:schemeClr>
                </a:solidFill>
                <a:latin typeface="Arial"/>
                <a:cs typeface="Arial"/>
              </a:rPr>
              <a:t>b</a:t>
            </a:r>
            <a:r>
              <a:rPr sz="800" b="1" spc="15" dirty="0">
                <a:solidFill>
                  <a:schemeClr val="tx1">
                    <a:lumMod val="50000"/>
                  </a:schemeClr>
                </a:solidFill>
                <a:latin typeface="Arial"/>
                <a:cs typeface="Arial"/>
              </a:rPr>
              <a:t>y</a:t>
            </a:r>
            <a:r>
              <a:rPr sz="800" b="1" spc="-25" dirty="0">
                <a:solidFill>
                  <a:schemeClr val="tx1">
                    <a:lumMod val="50000"/>
                  </a:schemeClr>
                </a:solidFill>
                <a:latin typeface="Arial"/>
                <a:cs typeface="Arial"/>
              </a:rPr>
              <a:t> </a:t>
            </a:r>
            <a:r>
              <a:rPr sz="800" b="1" spc="30" dirty="0">
                <a:solidFill>
                  <a:schemeClr val="tx1">
                    <a:lumMod val="50000"/>
                  </a:schemeClr>
                </a:solidFill>
                <a:latin typeface="Arial"/>
                <a:cs typeface="Arial"/>
              </a:rPr>
              <a:t>Al</a:t>
            </a:r>
            <a:r>
              <a:rPr sz="800" b="1" dirty="0">
                <a:solidFill>
                  <a:schemeClr val="tx1">
                    <a:lumMod val="50000"/>
                  </a:schemeClr>
                </a:solidFill>
                <a:latin typeface="Arial"/>
                <a:cs typeface="Arial"/>
              </a:rPr>
              <a:t>c</a:t>
            </a:r>
            <a:r>
              <a:rPr sz="800" b="1" spc="15" dirty="0">
                <a:solidFill>
                  <a:schemeClr val="tx1">
                    <a:lumMod val="50000"/>
                  </a:schemeClr>
                </a:solidFill>
                <a:latin typeface="Arial"/>
                <a:cs typeface="Arial"/>
              </a:rPr>
              <a:t>o  </a:t>
            </a:r>
            <a:r>
              <a:rPr sz="800" b="1" spc="10" dirty="0">
                <a:solidFill>
                  <a:schemeClr val="tx1">
                    <a:lumMod val="50000"/>
                  </a:schemeClr>
                </a:solidFill>
                <a:latin typeface="Arial"/>
                <a:cs typeface="Arial"/>
              </a:rPr>
              <a:t>Industries</a:t>
            </a:r>
            <a:endParaRPr sz="800" b="1" dirty="0">
              <a:solidFill>
                <a:schemeClr val="tx1">
                  <a:lumMod val="50000"/>
                </a:schemeClr>
              </a:solidFill>
              <a:latin typeface="Arial"/>
              <a:cs typeface="Arial"/>
            </a:endParaRPr>
          </a:p>
        </p:txBody>
      </p:sp>
      <p:sp>
        <p:nvSpPr>
          <p:cNvPr id="56" name="object 56">
            <a:extLst>
              <a:ext uri="{FF2B5EF4-FFF2-40B4-BE49-F238E27FC236}">
                <a16:creationId xmlns:a16="http://schemas.microsoft.com/office/drawing/2014/main" id="{64D55B83-DA72-4454-9CB6-E140820A1B5C}"/>
              </a:ext>
            </a:extLst>
          </p:cNvPr>
          <p:cNvSpPr txBox="1"/>
          <p:nvPr/>
        </p:nvSpPr>
        <p:spPr>
          <a:xfrm>
            <a:off x="4307594" y="4026858"/>
            <a:ext cx="457200" cy="22860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51435" rIns="0" bIns="0" rtlCol="0">
            <a:spAutoFit/>
          </a:bodyPr>
          <a:lstStyle/>
          <a:p>
            <a:pPr marL="106680">
              <a:lnSpc>
                <a:spcPct val="100000"/>
              </a:lnSpc>
              <a:spcBef>
                <a:spcPts val="405"/>
              </a:spcBef>
            </a:pPr>
            <a:r>
              <a:rPr sz="800" b="1" spc="-20" dirty="0">
                <a:solidFill>
                  <a:srgbClr val="FFFFFF"/>
                </a:solidFill>
                <a:latin typeface="Arial"/>
                <a:cs typeface="Arial"/>
              </a:rPr>
              <a:t>1983</a:t>
            </a:r>
            <a:endParaRPr sz="800" dirty="0">
              <a:latin typeface="Arial"/>
              <a:cs typeface="Arial"/>
            </a:endParaRPr>
          </a:p>
        </p:txBody>
      </p:sp>
      <p:sp>
        <p:nvSpPr>
          <p:cNvPr id="57" name="object 57">
            <a:extLst>
              <a:ext uri="{FF2B5EF4-FFF2-40B4-BE49-F238E27FC236}">
                <a16:creationId xmlns:a16="http://schemas.microsoft.com/office/drawing/2014/main" id="{F5F86742-4A4F-4150-8D3E-64EB956E1E6B}"/>
              </a:ext>
            </a:extLst>
          </p:cNvPr>
          <p:cNvSpPr txBox="1"/>
          <p:nvPr/>
        </p:nvSpPr>
        <p:spPr>
          <a:xfrm>
            <a:off x="4995412" y="4335377"/>
            <a:ext cx="677639" cy="259045"/>
          </a:xfrm>
          <a:prstGeom prst="rect">
            <a:avLst/>
          </a:prstGeom>
        </p:spPr>
        <p:txBody>
          <a:bodyPr vert="horz" wrap="square" lIns="0" tIns="12700" rIns="0" bIns="0" rtlCol="0">
            <a:spAutoFit/>
          </a:bodyPr>
          <a:lstStyle/>
          <a:p>
            <a:pPr marL="12700" marR="5080" algn="ctr">
              <a:lnSpc>
                <a:spcPct val="100000"/>
              </a:lnSpc>
              <a:spcBef>
                <a:spcPts val="100"/>
              </a:spcBef>
            </a:pPr>
            <a:r>
              <a:rPr sz="800" b="1" spc="-60" dirty="0">
                <a:solidFill>
                  <a:schemeClr val="tx1">
                    <a:lumMod val="50000"/>
                  </a:schemeClr>
                </a:solidFill>
                <a:latin typeface="Arial"/>
                <a:cs typeface="Arial"/>
              </a:rPr>
              <a:t>E</a:t>
            </a:r>
            <a:r>
              <a:rPr sz="800" b="1" spc="15" dirty="0">
                <a:solidFill>
                  <a:schemeClr val="tx1">
                    <a:lumMod val="50000"/>
                  </a:schemeClr>
                </a:solidFill>
                <a:latin typeface="Arial"/>
                <a:cs typeface="Arial"/>
              </a:rPr>
              <a:t>n</a:t>
            </a:r>
            <a:r>
              <a:rPr sz="800" b="1" spc="10" dirty="0">
                <a:solidFill>
                  <a:schemeClr val="tx1">
                    <a:lumMod val="50000"/>
                  </a:schemeClr>
                </a:solidFill>
                <a:latin typeface="Arial"/>
                <a:cs typeface="Arial"/>
              </a:rPr>
              <a:t>te</a:t>
            </a:r>
            <a:r>
              <a:rPr sz="800" b="1" spc="5" dirty="0">
                <a:solidFill>
                  <a:schemeClr val="tx1">
                    <a:lumMod val="50000"/>
                  </a:schemeClr>
                </a:solidFill>
                <a:latin typeface="Arial"/>
                <a:cs typeface="Arial"/>
              </a:rPr>
              <a:t>r</a:t>
            </a:r>
            <a:r>
              <a:rPr sz="800" b="1" spc="10" dirty="0">
                <a:solidFill>
                  <a:schemeClr val="tx1">
                    <a:lumMod val="50000"/>
                  </a:schemeClr>
                </a:solidFill>
                <a:latin typeface="Arial"/>
                <a:cs typeface="Arial"/>
              </a:rPr>
              <a:t>ed</a:t>
            </a:r>
            <a:r>
              <a:rPr sz="800" b="1" spc="-45" dirty="0">
                <a:solidFill>
                  <a:schemeClr val="tx1">
                    <a:lumMod val="50000"/>
                  </a:schemeClr>
                </a:solidFill>
                <a:latin typeface="Arial"/>
                <a:cs typeface="Arial"/>
              </a:rPr>
              <a:t> </a:t>
            </a:r>
            <a:r>
              <a:rPr sz="800" b="1" spc="10" dirty="0">
                <a:solidFill>
                  <a:schemeClr val="tx1">
                    <a:lumMod val="50000"/>
                  </a:schemeClr>
                </a:solidFill>
                <a:latin typeface="Arial"/>
                <a:cs typeface="Arial"/>
              </a:rPr>
              <a:t>i</a:t>
            </a:r>
            <a:r>
              <a:rPr sz="800" b="1" spc="30" dirty="0">
                <a:solidFill>
                  <a:schemeClr val="tx1">
                    <a:lumMod val="50000"/>
                  </a:schemeClr>
                </a:solidFill>
                <a:latin typeface="Arial"/>
                <a:cs typeface="Arial"/>
              </a:rPr>
              <a:t>n</a:t>
            </a:r>
            <a:r>
              <a:rPr sz="800" b="1" spc="25" dirty="0">
                <a:solidFill>
                  <a:schemeClr val="tx1">
                    <a:lumMod val="50000"/>
                  </a:schemeClr>
                </a:solidFill>
                <a:latin typeface="Arial"/>
                <a:cs typeface="Arial"/>
              </a:rPr>
              <a:t>to </a:t>
            </a:r>
            <a:r>
              <a:rPr sz="800" b="1" spc="10" dirty="0">
                <a:solidFill>
                  <a:schemeClr val="tx1">
                    <a:lumMod val="50000"/>
                  </a:schemeClr>
                </a:solidFill>
                <a:latin typeface="Arial"/>
                <a:cs typeface="Arial"/>
              </a:rPr>
              <a:t>an</a:t>
            </a:r>
            <a:r>
              <a:rPr sz="800" b="1" spc="-45" dirty="0">
                <a:solidFill>
                  <a:schemeClr val="tx1">
                    <a:lumMod val="50000"/>
                  </a:schemeClr>
                </a:solidFill>
                <a:latin typeface="Arial"/>
                <a:cs typeface="Arial"/>
              </a:rPr>
              <a:t> </a:t>
            </a:r>
            <a:r>
              <a:rPr sz="800" b="1" spc="-30" dirty="0">
                <a:solidFill>
                  <a:schemeClr val="tx1">
                    <a:lumMod val="50000"/>
                  </a:schemeClr>
                </a:solidFill>
                <a:latin typeface="Arial"/>
                <a:cs typeface="Arial"/>
              </a:rPr>
              <a:t>ESOP</a:t>
            </a:r>
            <a:endParaRPr sz="800" b="1" dirty="0">
              <a:solidFill>
                <a:schemeClr val="tx1">
                  <a:lumMod val="50000"/>
                </a:schemeClr>
              </a:solidFill>
              <a:latin typeface="Arial"/>
              <a:cs typeface="Arial"/>
            </a:endParaRPr>
          </a:p>
        </p:txBody>
      </p:sp>
      <p:sp>
        <p:nvSpPr>
          <p:cNvPr id="58" name="object 58">
            <a:extLst>
              <a:ext uri="{FF2B5EF4-FFF2-40B4-BE49-F238E27FC236}">
                <a16:creationId xmlns:a16="http://schemas.microsoft.com/office/drawing/2014/main" id="{70B83CBF-9FF4-4A84-81B7-D84651B20ABE}"/>
              </a:ext>
            </a:extLst>
          </p:cNvPr>
          <p:cNvSpPr txBox="1"/>
          <p:nvPr/>
        </p:nvSpPr>
        <p:spPr>
          <a:xfrm>
            <a:off x="5084068" y="4032634"/>
            <a:ext cx="457200" cy="22860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52069" rIns="0" bIns="0" rtlCol="0">
            <a:spAutoFit/>
          </a:bodyPr>
          <a:lstStyle/>
          <a:p>
            <a:pPr marL="106680">
              <a:lnSpc>
                <a:spcPct val="100000"/>
              </a:lnSpc>
              <a:spcBef>
                <a:spcPts val="409"/>
              </a:spcBef>
            </a:pPr>
            <a:r>
              <a:rPr sz="800" b="1" spc="-5" dirty="0">
                <a:solidFill>
                  <a:srgbClr val="FFFFFF"/>
                </a:solidFill>
                <a:latin typeface="Arial"/>
                <a:cs typeface="Arial"/>
              </a:rPr>
              <a:t>1988</a:t>
            </a:r>
            <a:endParaRPr sz="800" dirty="0">
              <a:latin typeface="Arial"/>
              <a:cs typeface="Arial"/>
            </a:endParaRPr>
          </a:p>
        </p:txBody>
      </p:sp>
      <p:sp>
        <p:nvSpPr>
          <p:cNvPr id="59" name="object 59">
            <a:extLst>
              <a:ext uri="{FF2B5EF4-FFF2-40B4-BE49-F238E27FC236}">
                <a16:creationId xmlns:a16="http://schemas.microsoft.com/office/drawing/2014/main" id="{3438EA18-FB09-4F9A-AD91-374B7D0461B0}"/>
              </a:ext>
            </a:extLst>
          </p:cNvPr>
          <p:cNvSpPr txBox="1"/>
          <p:nvPr/>
        </p:nvSpPr>
        <p:spPr>
          <a:xfrm>
            <a:off x="7965262" y="1773152"/>
            <a:ext cx="783633" cy="382797"/>
          </a:xfrm>
          <a:prstGeom prst="rect">
            <a:avLst/>
          </a:prstGeom>
        </p:spPr>
        <p:txBody>
          <a:bodyPr vert="horz" wrap="square" lIns="0" tIns="13335" rIns="0" bIns="0" rtlCol="0">
            <a:spAutoFit/>
          </a:bodyPr>
          <a:lstStyle/>
          <a:p>
            <a:pPr marL="12700" marR="5080" algn="ctr">
              <a:lnSpc>
                <a:spcPct val="100000"/>
              </a:lnSpc>
              <a:spcBef>
                <a:spcPts val="105"/>
              </a:spcBef>
            </a:pPr>
            <a:r>
              <a:rPr sz="800" b="1" spc="20" dirty="0">
                <a:solidFill>
                  <a:schemeClr val="tx1">
                    <a:lumMod val="50000"/>
                  </a:schemeClr>
                </a:solidFill>
                <a:latin typeface="Arial"/>
                <a:cs typeface="Arial"/>
              </a:rPr>
              <a:t>Acq</a:t>
            </a:r>
            <a:r>
              <a:rPr sz="800" b="1" spc="15" dirty="0">
                <a:solidFill>
                  <a:schemeClr val="tx1">
                    <a:lumMod val="50000"/>
                  </a:schemeClr>
                </a:solidFill>
                <a:latin typeface="Arial"/>
                <a:cs typeface="Arial"/>
              </a:rPr>
              <a:t>u</a:t>
            </a:r>
            <a:r>
              <a:rPr sz="800" b="1" spc="5" dirty="0">
                <a:solidFill>
                  <a:schemeClr val="tx1">
                    <a:lumMod val="50000"/>
                  </a:schemeClr>
                </a:solidFill>
                <a:latin typeface="Arial"/>
                <a:cs typeface="Arial"/>
              </a:rPr>
              <a:t>ir</a:t>
            </a:r>
            <a:r>
              <a:rPr sz="800" b="1" spc="10" dirty="0">
                <a:solidFill>
                  <a:schemeClr val="tx1">
                    <a:lumMod val="50000"/>
                  </a:schemeClr>
                </a:solidFill>
                <a:latin typeface="Arial"/>
                <a:cs typeface="Arial"/>
              </a:rPr>
              <a:t>ed</a:t>
            </a:r>
            <a:r>
              <a:rPr sz="800" b="1" spc="-45" dirty="0">
                <a:solidFill>
                  <a:schemeClr val="tx1">
                    <a:lumMod val="50000"/>
                  </a:schemeClr>
                </a:solidFill>
                <a:latin typeface="Arial"/>
                <a:cs typeface="Arial"/>
              </a:rPr>
              <a:t> </a:t>
            </a:r>
            <a:r>
              <a:rPr sz="800" b="1" spc="5" dirty="0">
                <a:solidFill>
                  <a:schemeClr val="tx1">
                    <a:lumMod val="50000"/>
                  </a:schemeClr>
                </a:solidFill>
                <a:latin typeface="Arial"/>
                <a:cs typeface="Arial"/>
              </a:rPr>
              <a:t>by  </a:t>
            </a:r>
            <a:r>
              <a:rPr sz="800" b="1" spc="10" dirty="0">
                <a:solidFill>
                  <a:schemeClr val="tx1">
                    <a:lumMod val="50000"/>
                  </a:schemeClr>
                </a:solidFill>
                <a:latin typeface="Arial"/>
                <a:cs typeface="Arial"/>
              </a:rPr>
              <a:t>Dunes Point </a:t>
            </a:r>
            <a:r>
              <a:rPr sz="800" b="1" spc="15" dirty="0">
                <a:solidFill>
                  <a:schemeClr val="tx1">
                    <a:lumMod val="50000"/>
                  </a:schemeClr>
                </a:solidFill>
                <a:latin typeface="Arial"/>
                <a:cs typeface="Arial"/>
              </a:rPr>
              <a:t> </a:t>
            </a:r>
            <a:r>
              <a:rPr sz="800" b="1" spc="-40" dirty="0">
                <a:solidFill>
                  <a:schemeClr val="tx1">
                    <a:lumMod val="50000"/>
                  </a:schemeClr>
                </a:solidFill>
                <a:latin typeface="Arial"/>
                <a:cs typeface="Arial"/>
              </a:rPr>
              <a:t>C</a:t>
            </a:r>
            <a:r>
              <a:rPr sz="800" b="1" spc="15" dirty="0">
                <a:solidFill>
                  <a:schemeClr val="tx1">
                    <a:lumMod val="50000"/>
                  </a:schemeClr>
                </a:solidFill>
                <a:latin typeface="Arial"/>
                <a:cs typeface="Arial"/>
              </a:rPr>
              <a:t>apit</a:t>
            </a:r>
            <a:r>
              <a:rPr sz="800" b="1" spc="10" dirty="0">
                <a:solidFill>
                  <a:schemeClr val="tx1">
                    <a:lumMod val="50000"/>
                  </a:schemeClr>
                </a:solidFill>
                <a:latin typeface="Arial"/>
                <a:cs typeface="Arial"/>
              </a:rPr>
              <a:t>a</a:t>
            </a:r>
            <a:r>
              <a:rPr sz="800" b="1" spc="5" dirty="0">
                <a:solidFill>
                  <a:schemeClr val="tx1">
                    <a:lumMod val="50000"/>
                  </a:schemeClr>
                </a:solidFill>
                <a:latin typeface="Arial"/>
                <a:cs typeface="Arial"/>
              </a:rPr>
              <a:t>l</a:t>
            </a:r>
            <a:r>
              <a:rPr sz="800" b="1" spc="-55" dirty="0">
                <a:solidFill>
                  <a:schemeClr val="tx1">
                    <a:lumMod val="50000"/>
                  </a:schemeClr>
                </a:solidFill>
                <a:latin typeface="Arial"/>
                <a:cs typeface="Arial"/>
              </a:rPr>
              <a:t> </a:t>
            </a:r>
            <a:r>
              <a:rPr sz="800" b="1" dirty="0">
                <a:solidFill>
                  <a:schemeClr val="tx1">
                    <a:lumMod val="50000"/>
                  </a:schemeClr>
                </a:solidFill>
                <a:latin typeface="Arial"/>
                <a:cs typeface="Arial"/>
              </a:rPr>
              <a:t>(“</a:t>
            </a:r>
            <a:r>
              <a:rPr sz="800" b="1" spc="-20" dirty="0">
                <a:solidFill>
                  <a:schemeClr val="tx1">
                    <a:lumMod val="50000"/>
                  </a:schemeClr>
                </a:solidFill>
                <a:latin typeface="Arial"/>
                <a:cs typeface="Arial"/>
              </a:rPr>
              <a:t>D</a:t>
            </a:r>
            <a:r>
              <a:rPr sz="800" b="1" spc="-25" dirty="0">
                <a:solidFill>
                  <a:schemeClr val="tx1">
                    <a:lumMod val="50000"/>
                  </a:schemeClr>
                </a:solidFill>
                <a:latin typeface="Arial"/>
                <a:cs typeface="Arial"/>
              </a:rPr>
              <a:t>P</a:t>
            </a:r>
            <a:r>
              <a:rPr sz="800" b="1" spc="-40" dirty="0">
                <a:solidFill>
                  <a:schemeClr val="tx1">
                    <a:lumMod val="50000"/>
                  </a:schemeClr>
                </a:solidFill>
                <a:latin typeface="Arial"/>
                <a:cs typeface="Arial"/>
              </a:rPr>
              <a:t>C</a:t>
            </a:r>
            <a:r>
              <a:rPr sz="800" b="1" spc="35" dirty="0">
                <a:solidFill>
                  <a:schemeClr val="tx1">
                    <a:lumMod val="50000"/>
                  </a:schemeClr>
                </a:solidFill>
                <a:latin typeface="Arial"/>
                <a:cs typeface="Arial"/>
              </a:rPr>
              <a:t>”</a:t>
            </a:r>
            <a:r>
              <a:rPr sz="800" b="1" spc="-40" dirty="0">
                <a:solidFill>
                  <a:schemeClr val="tx1">
                    <a:lumMod val="50000"/>
                  </a:schemeClr>
                </a:solidFill>
                <a:latin typeface="Arial"/>
                <a:cs typeface="Arial"/>
              </a:rPr>
              <a:t>)</a:t>
            </a:r>
            <a:endParaRPr sz="800" b="1" dirty="0">
              <a:solidFill>
                <a:schemeClr val="tx1">
                  <a:lumMod val="50000"/>
                </a:schemeClr>
              </a:solidFill>
              <a:latin typeface="Arial"/>
              <a:cs typeface="Arial"/>
            </a:endParaRPr>
          </a:p>
        </p:txBody>
      </p:sp>
      <p:sp>
        <p:nvSpPr>
          <p:cNvPr id="60" name="object 60">
            <a:extLst>
              <a:ext uri="{FF2B5EF4-FFF2-40B4-BE49-F238E27FC236}">
                <a16:creationId xmlns:a16="http://schemas.microsoft.com/office/drawing/2014/main" id="{14C78D9D-D0DD-4137-926D-425906039FD5}"/>
              </a:ext>
            </a:extLst>
          </p:cNvPr>
          <p:cNvSpPr txBox="1"/>
          <p:nvPr/>
        </p:nvSpPr>
        <p:spPr>
          <a:xfrm>
            <a:off x="8176310" y="1453556"/>
            <a:ext cx="457200" cy="22860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50800" rIns="0" bIns="0" rtlCol="0">
            <a:spAutoFit/>
          </a:bodyPr>
          <a:lstStyle/>
          <a:p>
            <a:pPr marL="107314">
              <a:lnSpc>
                <a:spcPct val="100000"/>
              </a:lnSpc>
              <a:spcBef>
                <a:spcPts val="400"/>
              </a:spcBef>
            </a:pPr>
            <a:r>
              <a:rPr sz="800" b="1" spc="-5" dirty="0">
                <a:solidFill>
                  <a:srgbClr val="FFFFFF"/>
                </a:solidFill>
                <a:latin typeface="Arial"/>
                <a:cs typeface="Arial"/>
              </a:rPr>
              <a:t>2014</a:t>
            </a:r>
            <a:endParaRPr sz="800" dirty="0">
              <a:latin typeface="Arial"/>
              <a:cs typeface="Arial"/>
            </a:endParaRPr>
          </a:p>
        </p:txBody>
      </p:sp>
      <p:sp>
        <p:nvSpPr>
          <p:cNvPr id="61" name="object 61">
            <a:extLst>
              <a:ext uri="{FF2B5EF4-FFF2-40B4-BE49-F238E27FC236}">
                <a16:creationId xmlns:a16="http://schemas.microsoft.com/office/drawing/2014/main" id="{3D058564-1D70-49E6-80E0-2E0AB318C802}"/>
              </a:ext>
            </a:extLst>
          </p:cNvPr>
          <p:cNvSpPr txBox="1"/>
          <p:nvPr/>
        </p:nvSpPr>
        <p:spPr>
          <a:xfrm>
            <a:off x="8774647" y="1747320"/>
            <a:ext cx="1013461" cy="505908"/>
          </a:xfrm>
          <a:prstGeom prst="rect">
            <a:avLst/>
          </a:prstGeom>
        </p:spPr>
        <p:txBody>
          <a:bodyPr vert="horz" wrap="square" lIns="0" tIns="13335" rIns="0" bIns="0" rtlCol="0">
            <a:spAutoFit/>
          </a:bodyPr>
          <a:lstStyle/>
          <a:p>
            <a:pPr marL="12700" marR="5080" algn="ctr">
              <a:lnSpc>
                <a:spcPct val="100000"/>
              </a:lnSpc>
              <a:spcBef>
                <a:spcPts val="105"/>
              </a:spcBef>
            </a:pPr>
            <a:r>
              <a:rPr sz="800" spc="10" dirty="0">
                <a:latin typeface="Arial"/>
                <a:cs typeface="Arial"/>
              </a:rPr>
              <a:t>Completed </a:t>
            </a:r>
            <a:r>
              <a:rPr sz="800" spc="15" dirty="0">
                <a:latin typeface="Arial"/>
                <a:cs typeface="Arial"/>
              </a:rPr>
              <a:t> construction</a:t>
            </a:r>
            <a:r>
              <a:rPr sz="800" spc="-30" dirty="0">
                <a:latin typeface="Arial"/>
                <a:cs typeface="Arial"/>
              </a:rPr>
              <a:t> </a:t>
            </a:r>
            <a:r>
              <a:rPr sz="800" spc="35" dirty="0">
                <a:latin typeface="Arial"/>
                <a:cs typeface="Arial"/>
              </a:rPr>
              <a:t>of</a:t>
            </a:r>
            <a:r>
              <a:rPr lang="en-US" sz="800" spc="35" dirty="0">
                <a:latin typeface="Arial"/>
                <a:cs typeface="Arial"/>
              </a:rPr>
              <a:t> </a:t>
            </a:r>
            <a:r>
              <a:rPr sz="800" spc="-10" dirty="0">
                <a:latin typeface="Arial"/>
                <a:cs typeface="Arial"/>
              </a:rPr>
              <a:t>new, </a:t>
            </a:r>
            <a:r>
              <a:rPr sz="800" spc="-210" dirty="0">
                <a:latin typeface="Arial"/>
                <a:cs typeface="Arial"/>
              </a:rPr>
              <a:t> </a:t>
            </a:r>
            <a:r>
              <a:rPr sz="800" spc="20" dirty="0">
                <a:latin typeface="Arial"/>
                <a:cs typeface="Arial"/>
              </a:rPr>
              <a:t>ma</a:t>
            </a:r>
            <a:r>
              <a:rPr sz="800" spc="10" dirty="0">
                <a:latin typeface="Arial"/>
                <a:cs typeface="Arial"/>
              </a:rPr>
              <a:t>n</a:t>
            </a:r>
            <a:r>
              <a:rPr sz="800" spc="15" dirty="0">
                <a:latin typeface="Arial"/>
                <a:cs typeface="Arial"/>
              </a:rPr>
              <a:t>u</a:t>
            </a:r>
            <a:r>
              <a:rPr sz="800" spc="50" dirty="0">
                <a:latin typeface="Arial"/>
                <a:cs typeface="Arial"/>
              </a:rPr>
              <a:t>f</a:t>
            </a:r>
            <a:r>
              <a:rPr sz="800" spc="-5" dirty="0">
                <a:latin typeface="Arial"/>
                <a:cs typeface="Arial"/>
              </a:rPr>
              <a:t>a</a:t>
            </a:r>
            <a:r>
              <a:rPr sz="800" dirty="0">
                <a:latin typeface="Arial"/>
                <a:cs typeface="Arial"/>
              </a:rPr>
              <a:t>c</a:t>
            </a:r>
            <a:r>
              <a:rPr sz="800" spc="20" dirty="0">
                <a:latin typeface="Arial"/>
                <a:cs typeface="Arial"/>
              </a:rPr>
              <a:t>t</a:t>
            </a:r>
            <a:r>
              <a:rPr sz="800" spc="35" dirty="0">
                <a:latin typeface="Arial"/>
                <a:cs typeface="Arial"/>
              </a:rPr>
              <a:t>u</a:t>
            </a:r>
            <a:r>
              <a:rPr sz="800" spc="15" dirty="0">
                <a:latin typeface="Arial"/>
                <a:cs typeface="Arial"/>
              </a:rPr>
              <a:t>r</a:t>
            </a:r>
            <a:r>
              <a:rPr sz="800" spc="5" dirty="0">
                <a:latin typeface="Arial"/>
                <a:cs typeface="Arial"/>
              </a:rPr>
              <a:t>i</a:t>
            </a:r>
            <a:r>
              <a:rPr sz="800" spc="15" dirty="0">
                <a:latin typeface="Arial"/>
                <a:cs typeface="Arial"/>
              </a:rPr>
              <a:t>n</a:t>
            </a:r>
            <a:r>
              <a:rPr sz="800" spc="20" dirty="0">
                <a:latin typeface="Arial"/>
                <a:cs typeface="Arial"/>
              </a:rPr>
              <a:t>g</a:t>
            </a:r>
            <a:r>
              <a:rPr sz="800" spc="-40" dirty="0">
                <a:latin typeface="Arial"/>
                <a:cs typeface="Arial"/>
              </a:rPr>
              <a:t> </a:t>
            </a:r>
            <a:r>
              <a:rPr lang="en-US" sz="800" spc="50" dirty="0">
                <a:latin typeface="Arial"/>
                <a:cs typeface="Arial"/>
              </a:rPr>
              <a:t>plant </a:t>
            </a:r>
            <a:r>
              <a:rPr sz="800" spc="25" dirty="0">
                <a:latin typeface="Arial"/>
                <a:cs typeface="Arial"/>
              </a:rPr>
              <a:t>in</a:t>
            </a:r>
            <a:r>
              <a:rPr sz="800" spc="-35" dirty="0">
                <a:latin typeface="Arial"/>
                <a:cs typeface="Arial"/>
              </a:rPr>
              <a:t> </a:t>
            </a:r>
            <a:r>
              <a:rPr sz="800" spc="5" dirty="0">
                <a:latin typeface="Arial"/>
                <a:cs typeface="Arial"/>
              </a:rPr>
              <a:t>Hanover</a:t>
            </a:r>
            <a:r>
              <a:rPr lang="en-US" sz="800" spc="5" dirty="0">
                <a:latin typeface="Arial"/>
                <a:cs typeface="Arial"/>
              </a:rPr>
              <a:t>, PA</a:t>
            </a:r>
            <a:endParaRPr sz="800" dirty="0">
              <a:latin typeface="Arial"/>
              <a:cs typeface="Arial"/>
            </a:endParaRPr>
          </a:p>
        </p:txBody>
      </p:sp>
      <p:sp>
        <p:nvSpPr>
          <p:cNvPr id="62" name="object 62">
            <a:extLst>
              <a:ext uri="{FF2B5EF4-FFF2-40B4-BE49-F238E27FC236}">
                <a16:creationId xmlns:a16="http://schemas.microsoft.com/office/drawing/2014/main" id="{FE2C578D-F16B-46C1-8D97-7BCB1ED0AD0D}"/>
              </a:ext>
            </a:extLst>
          </p:cNvPr>
          <p:cNvSpPr txBox="1"/>
          <p:nvPr/>
        </p:nvSpPr>
        <p:spPr>
          <a:xfrm>
            <a:off x="9072573" y="1454516"/>
            <a:ext cx="45720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0800" rIns="0" bIns="0" rtlCol="0">
            <a:spAutoFit/>
          </a:bodyPr>
          <a:lstStyle/>
          <a:p>
            <a:pPr marL="107314">
              <a:lnSpc>
                <a:spcPct val="100000"/>
              </a:lnSpc>
              <a:spcBef>
                <a:spcPts val="400"/>
              </a:spcBef>
            </a:pPr>
            <a:r>
              <a:rPr sz="800" b="1" dirty="0">
                <a:solidFill>
                  <a:srgbClr val="FFFFFF"/>
                </a:solidFill>
                <a:latin typeface="Arial"/>
                <a:cs typeface="Arial"/>
              </a:rPr>
              <a:t>2016</a:t>
            </a:r>
            <a:endParaRPr sz="800" dirty="0">
              <a:latin typeface="Arial"/>
              <a:cs typeface="Arial"/>
            </a:endParaRPr>
          </a:p>
        </p:txBody>
      </p:sp>
      <p:sp>
        <p:nvSpPr>
          <p:cNvPr id="63" name="object 63">
            <a:extLst>
              <a:ext uri="{FF2B5EF4-FFF2-40B4-BE49-F238E27FC236}">
                <a16:creationId xmlns:a16="http://schemas.microsoft.com/office/drawing/2014/main" id="{E2E2735A-437E-407A-A963-3C7BCD8B8B2D}"/>
              </a:ext>
            </a:extLst>
          </p:cNvPr>
          <p:cNvSpPr txBox="1"/>
          <p:nvPr/>
        </p:nvSpPr>
        <p:spPr>
          <a:xfrm>
            <a:off x="9586380" y="4342381"/>
            <a:ext cx="1219268" cy="705321"/>
          </a:xfrm>
          <a:prstGeom prst="rect">
            <a:avLst/>
          </a:prstGeom>
          <a:solidFill>
            <a:schemeClr val="accent6">
              <a:lumMod val="20000"/>
              <a:lumOff val="80000"/>
            </a:schemeClr>
          </a:solidFill>
        </p:spPr>
        <p:style>
          <a:lnRef idx="0">
            <a:schemeClr val="accent6"/>
          </a:lnRef>
          <a:fillRef idx="3">
            <a:schemeClr val="accent6"/>
          </a:fillRef>
          <a:effectRef idx="3">
            <a:schemeClr val="accent6"/>
          </a:effectRef>
          <a:fontRef idx="minor">
            <a:schemeClr val="lt1"/>
          </a:fontRef>
        </p:style>
        <p:txBody>
          <a:bodyPr vert="horz" wrap="square" lIns="0" tIns="12700" rIns="0" bIns="0" rtlCol="0">
            <a:spAutoFit/>
          </a:bodyPr>
          <a:lstStyle/>
          <a:p>
            <a:pPr algn="ctr">
              <a:spcAft>
                <a:spcPts val="300"/>
              </a:spcAft>
            </a:pPr>
            <a:r>
              <a:rPr lang="en-US" sz="900" b="1" dirty="0">
                <a:solidFill>
                  <a:schemeClr val="tx1"/>
                </a:solidFill>
              </a:rPr>
              <a:t>Acquired by J.M. Huber Corporation; becomes the Huber </a:t>
            </a:r>
            <a:r>
              <a:rPr lang="en-US" sz="900" b="1" dirty="0" err="1">
                <a:solidFill>
                  <a:schemeClr val="tx1"/>
                </a:solidFill>
              </a:rPr>
              <a:t>AgroSolutions</a:t>
            </a:r>
            <a:r>
              <a:rPr lang="en-US" sz="900" b="1" dirty="0">
                <a:solidFill>
                  <a:schemeClr val="tx1"/>
                </a:solidFill>
              </a:rPr>
              <a:t> business unit of HEM</a:t>
            </a:r>
          </a:p>
        </p:txBody>
      </p:sp>
      <p:sp>
        <p:nvSpPr>
          <p:cNvPr id="64" name="object 64">
            <a:extLst>
              <a:ext uri="{FF2B5EF4-FFF2-40B4-BE49-F238E27FC236}">
                <a16:creationId xmlns:a16="http://schemas.microsoft.com/office/drawing/2014/main" id="{FA87509F-A1FE-4E2D-A4A6-9C4F78C95B08}"/>
              </a:ext>
            </a:extLst>
          </p:cNvPr>
          <p:cNvSpPr txBox="1"/>
          <p:nvPr/>
        </p:nvSpPr>
        <p:spPr>
          <a:xfrm>
            <a:off x="9954172" y="4031558"/>
            <a:ext cx="457200" cy="230504"/>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0" tIns="51435" rIns="0" bIns="0" rtlCol="0">
            <a:spAutoFit/>
          </a:bodyPr>
          <a:lstStyle/>
          <a:p>
            <a:pPr marL="107314">
              <a:lnSpc>
                <a:spcPct val="100000"/>
              </a:lnSpc>
              <a:spcBef>
                <a:spcPts val="405"/>
              </a:spcBef>
            </a:pPr>
            <a:r>
              <a:rPr sz="800" b="1" dirty="0">
                <a:solidFill>
                  <a:srgbClr val="FFFFFF"/>
                </a:solidFill>
                <a:latin typeface="Arial"/>
                <a:cs typeface="Arial"/>
              </a:rPr>
              <a:t>2019</a:t>
            </a:r>
            <a:endParaRPr sz="800" dirty="0">
              <a:latin typeface="Arial"/>
              <a:cs typeface="Arial"/>
            </a:endParaRPr>
          </a:p>
        </p:txBody>
      </p:sp>
      <p:sp>
        <p:nvSpPr>
          <p:cNvPr id="65" name="object 65">
            <a:extLst>
              <a:ext uri="{FF2B5EF4-FFF2-40B4-BE49-F238E27FC236}">
                <a16:creationId xmlns:a16="http://schemas.microsoft.com/office/drawing/2014/main" id="{B99840D6-9D3A-4CB2-926B-A4BE68CC5DBD}"/>
              </a:ext>
            </a:extLst>
          </p:cNvPr>
          <p:cNvSpPr txBox="1"/>
          <p:nvPr/>
        </p:nvSpPr>
        <p:spPr>
          <a:xfrm>
            <a:off x="2364429" y="1748683"/>
            <a:ext cx="1315323" cy="505908"/>
          </a:xfrm>
          <a:prstGeom prst="rect">
            <a:avLst/>
          </a:prstGeom>
        </p:spPr>
        <p:txBody>
          <a:bodyPr vert="horz" wrap="square" lIns="0" tIns="13335" rIns="0" bIns="0" rtlCol="0">
            <a:spAutoFit/>
          </a:bodyPr>
          <a:lstStyle/>
          <a:p>
            <a:pPr marL="12700" marR="5080" algn="ctr">
              <a:lnSpc>
                <a:spcPct val="100000"/>
              </a:lnSpc>
              <a:spcBef>
                <a:spcPts val="105"/>
              </a:spcBef>
            </a:pPr>
            <a:r>
              <a:rPr sz="800" spc="20" dirty="0">
                <a:latin typeface="Arial"/>
                <a:cs typeface="Arial"/>
              </a:rPr>
              <a:t>Acq</a:t>
            </a:r>
            <a:r>
              <a:rPr sz="800" spc="15" dirty="0">
                <a:latin typeface="Arial"/>
                <a:cs typeface="Arial"/>
              </a:rPr>
              <a:t>u</a:t>
            </a:r>
            <a:r>
              <a:rPr sz="800" spc="5" dirty="0">
                <a:latin typeface="Arial"/>
                <a:cs typeface="Arial"/>
              </a:rPr>
              <a:t>ir</a:t>
            </a:r>
            <a:r>
              <a:rPr sz="800" spc="10" dirty="0">
                <a:latin typeface="Arial"/>
                <a:cs typeface="Arial"/>
              </a:rPr>
              <a:t>ed</a:t>
            </a:r>
            <a:r>
              <a:rPr sz="800" spc="-45" dirty="0">
                <a:latin typeface="Arial"/>
                <a:cs typeface="Arial"/>
              </a:rPr>
              <a:t> </a:t>
            </a:r>
            <a:r>
              <a:rPr sz="800" spc="15" dirty="0">
                <a:latin typeface="Arial"/>
                <a:cs typeface="Arial"/>
              </a:rPr>
              <a:t>r</a:t>
            </a:r>
            <a:r>
              <a:rPr sz="800" spc="5" dirty="0">
                <a:latin typeface="Arial"/>
                <a:cs typeface="Arial"/>
              </a:rPr>
              <a:t>i</a:t>
            </a:r>
            <a:r>
              <a:rPr sz="800" spc="20" dirty="0">
                <a:latin typeface="Arial"/>
                <a:cs typeface="Arial"/>
              </a:rPr>
              <a:t>g</a:t>
            </a:r>
            <a:r>
              <a:rPr sz="800" spc="15" dirty="0">
                <a:latin typeface="Arial"/>
                <a:cs typeface="Arial"/>
              </a:rPr>
              <a:t>h</a:t>
            </a:r>
            <a:r>
              <a:rPr sz="800" spc="25" dirty="0">
                <a:latin typeface="Arial"/>
                <a:cs typeface="Arial"/>
              </a:rPr>
              <a:t>ts</a:t>
            </a:r>
            <a:r>
              <a:rPr sz="800" spc="-40" dirty="0">
                <a:latin typeface="Arial"/>
                <a:cs typeface="Arial"/>
              </a:rPr>
              <a:t> </a:t>
            </a:r>
            <a:r>
              <a:rPr sz="800" spc="30" dirty="0">
                <a:latin typeface="Arial"/>
                <a:cs typeface="Arial"/>
              </a:rPr>
              <a:t>to</a:t>
            </a:r>
            <a:r>
              <a:rPr sz="800" spc="-25" dirty="0">
                <a:latin typeface="Arial"/>
                <a:cs typeface="Arial"/>
              </a:rPr>
              <a:t> </a:t>
            </a:r>
            <a:r>
              <a:rPr sz="800" spc="20" dirty="0">
                <a:latin typeface="Arial"/>
                <a:cs typeface="Arial"/>
              </a:rPr>
              <a:t>t</a:t>
            </a:r>
            <a:r>
              <a:rPr sz="800" spc="35" dirty="0">
                <a:latin typeface="Arial"/>
                <a:cs typeface="Arial"/>
              </a:rPr>
              <a:t>h</a:t>
            </a:r>
            <a:r>
              <a:rPr sz="800" spc="-5" dirty="0">
                <a:latin typeface="Arial"/>
                <a:cs typeface="Arial"/>
              </a:rPr>
              <a:t>e  </a:t>
            </a:r>
            <a:r>
              <a:rPr sz="800" spc="-10" dirty="0">
                <a:latin typeface="Arial"/>
                <a:cs typeface="Arial"/>
              </a:rPr>
              <a:t>Pinolene® </a:t>
            </a:r>
            <a:r>
              <a:rPr sz="800" spc="5" dirty="0">
                <a:latin typeface="Arial"/>
                <a:cs typeface="Arial"/>
              </a:rPr>
              <a:t>range </a:t>
            </a:r>
            <a:r>
              <a:rPr sz="800" spc="35" dirty="0">
                <a:latin typeface="Arial"/>
                <a:cs typeface="Arial"/>
              </a:rPr>
              <a:t>of </a:t>
            </a:r>
            <a:r>
              <a:rPr sz="800" spc="40" dirty="0">
                <a:latin typeface="Arial"/>
                <a:cs typeface="Arial"/>
              </a:rPr>
              <a:t> </a:t>
            </a:r>
            <a:r>
              <a:rPr sz="800" spc="5" dirty="0">
                <a:latin typeface="Arial"/>
                <a:cs typeface="Arial"/>
              </a:rPr>
              <a:t>products, </a:t>
            </a:r>
            <a:r>
              <a:rPr sz="800" spc="10" dirty="0">
                <a:latin typeface="Arial"/>
                <a:cs typeface="Arial"/>
              </a:rPr>
              <a:t>thereby entering </a:t>
            </a:r>
            <a:r>
              <a:rPr sz="800" spc="15" dirty="0">
                <a:latin typeface="Arial"/>
                <a:cs typeface="Arial"/>
              </a:rPr>
              <a:t>the </a:t>
            </a:r>
            <a:r>
              <a:rPr sz="800" spc="10" dirty="0">
                <a:latin typeface="Arial"/>
                <a:cs typeface="Arial"/>
              </a:rPr>
              <a:t>adjuvant </a:t>
            </a:r>
            <a:r>
              <a:rPr sz="800" spc="-210" dirty="0">
                <a:latin typeface="Arial"/>
                <a:cs typeface="Arial"/>
              </a:rPr>
              <a:t> </a:t>
            </a:r>
            <a:r>
              <a:rPr sz="800" spc="20" dirty="0">
                <a:latin typeface="Arial"/>
                <a:cs typeface="Arial"/>
              </a:rPr>
              <a:t>market</a:t>
            </a:r>
            <a:endParaRPr sz="800" dirty="0">
              <a:latin typeface="Arial"/>
              <a:cs typeface="Arial"/>
            </a:endParaRPr>
          </a:p>
        </p:txBody>
      </p:sp>
      <p:sp>
        <p:nvSpPr>
          <p:cNvPr id="66" name="object 66">
            <a:extLst>
              <a:ext uri="{FF2B5EF4-FFF2-40B4-BE49-F238E27FC236}">
                <a16:creationId xmlns:a16="http://schemas.microsoft.com/office/drawing/2014/main" id="{8712351F-BFAB-421B-971F-9FDFA07CC88F}"/>
              </a:ext>
            </a:extLst>
          </p:cNvPr>
          <p:cNvSpPr txBox="1"/>
          <p:nvPr/>
        </p:nvSpPr>
        <p:spPr>
          <a:xfrm>
            <a:off x="2778770" y="1447461"/>
            <a:ext cx="45720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0800" rIns="0" bIns="0" rtlCol="0" anchor="t">
            <a:spAutoFit/>
          </a:bodyPr>
          <a:lstStyle/>
          <a:p>
            <a:pPr marL="106680">
              <a:lnSpc>
                <a:spcPct val="100000"/>
              </a:lnSpc>
              <a:spcBef>
                <a:spcPts val="400"/>
              </a:spcBef>
            </a:pPr>
            <a:r>
              <a:rPr sz="800" b="1" spc="-10" dirty="0">
                <a:solidFill>
                  <a:srgbClr val="FFFFFF"/>
                </a:solidFill>
                <a:latin typeface="Arial"/>
                <a:cs typeface="Arial"/>
              </a:rPr>
              <a:t>1968</a:t>
            </a:r>
            <a:endParaRPr sz="800" dirty="0">
              <a:latin typeface="Arial"/>
              <a:cs typeface="Arial"/>
            </a:endParaRPr>
          </a:p>
        </p:txBody>
      </p:sp>
      <p:sp>
        <p:nvSpPr>
          <p:cNvPr id="67" name="object 67">
            <a:extLst>
              <a:ext uri="{FF2B5EF4-FFF2-40B4-BE49-F238E27FC236}">
                <a16:creationId xmlns:a16="http://schemas.microsoft.com/office/drawing/2014/main" id="{CE856FBC-6F87-4D59-B58D-6A3D1CADBFDB}"/>
              </a:ext>
            </a:extLst>
          </p:cNvPr>
          <p:cNvSpPr txBox="1"/>
          <p:nvPr/>
        </p:nvSpPr>
        <p:spPr>
          <a:xfrm>
            <a:off x="5584868" y="1756494"/>
            <a:ext cx="1013460" cy="513715"/>
          </a:xfrm>
          <a:prstGeom prst="rect">
            <a:avLst/>
          </a:prstGeom>
        </p:spPr>
        <p:txBody>
          <a:bodyPr vert="horz" wrap="square" lIns="0" tIns="13335" rIns="0" bIns="0" rtlCol="0">
            <a:spAutoFit/>
          </a:bodyPr>
          <a:lstStyle/>
          <a:p>
            <a:pPr marL="12700" marR="5080" algn="ctr">
              <a:lnSpc>
                <a:spcPct val="100000"/>
              </a:lnSpc>
              <a:spcBef>
                <a:spcPts val="105"/>
              </a:spcBef>
            </a:pPr>
            <a:r>
              <a:rPr sz="800" spc="-5" dirty="0">
                <a:latin typeface="Arial"/>
                <a:cs typeface="Arial"/>
              </a:rPr>
              <a:t>De</a:t>
            </a:r>
            <a:r>
              <a:rPr sz="800" dirty="0">
                <a:latin typeface="Arial"/>
                <a:cs typeface="Arial"/>
              </a:rPr>
              <a:t>v</a:t>
            </a:r>
            <a:r>
              <a:rPr sz="800" spc="10" dirty="0">
                <a:latin typeface="Arial"/>
                <a:cs typeface="Arial"/>
              </a:rPr>
              <a:t>el</a:t>
            </a:r>
            <a:r>
              <a:rPr sz="800" spc="20" dirty="0">
                <a:latin typeface="Arial"/>
                <a:cs typeface="Arial"/>
              </a:rPr>
              <a:t>opme</a:t>
            </a:r>
            <a:r>
              <a:rPr sz="800" spc="15" dirty="0">
                <a:latin typeface="Arial"/>
                <a:cs typeface="Arial"/>
              </a:rPr>
              <a:t>n</a:t>
            </a:r>
            <a:r>
              <a:rPr sz="800" spc="40" dirty="0">
                <a:latin typeface="Arial"/>
                <a:cs typeface="Arial"/>
              </a:rPr>
              <a:t>t</a:t>
            </a:r>
            <a:r>
              <a:rPr sz="800" spc="-60" dirty="0">
                <a:latin typeface="Arial"/>
                <a:cs typeface="Arial"/>
              </a:rPr>
              <a:t> </a:t>
            </a:r>
            <a:r>
              <a:rPr sz="800" spc="20" dirty="0">
                <a:latin typeface="Arial"/>
                <a:cs typeface="Arial"/>
              </a:rPr>
              <a:t>o</a:t>
            </a:r>
            <a:r>
              <a:rPr sz="800" spc="55" dirty="0">
                <a:latin typeface="Arial"/>
                <a:cs typeface="Arial"/>
              </a:rPr>
              <a:t>f  </a:t>
            </a:r>
            <a:r>
              <a:rPr sz="800" spc="20" dirty="0">
                <a:latin typeface="Arial"/>
                <a:cs typeface="Arial"/>
              </a:rPr>
              <a:t>Nutrient </a:t>
            </a:r>
            <a:r>
              <a:rPr sz="800" spc="-25" dirty="0">
                <a:latin typeface="Arial"/>
                <a:cs typeface="Arial"/>
              </a:rPr>
              <a:t>Express®, </a:t>
            </a:r>
            <a:r>
              <a:rPr sz="800" spc="-20" dirty="0">
                <a:latin typeface="Arial"/>
                <a:cs typeface="Arial"/>
              </a:rPr>
              <a:t> </a:t>
            </a:r>
            <a:r>
              <a:rPr sz="800" spc="-60" dirty="0">
                <a:latin typeface="Arial"/>
                <a:cs typeface="Arial"/>
              </a:rPr>
              <a:t>E</a:t>
            </a:r>
            <a:r>
              <a:rPr sz="800" spc="5" dirty="0">
                <a:latin typeface="Arial"/>
                <a:cs typeface="Arial"/>
              </a:rPr>
              <a:t>x</a:t>
            </a:r>
            <a:r>
              <a:rPr sz="800" spc="30" dirty="0">
                <a:latin typeface="Arial"/>
                <a:cs typeface="Arial"/>
              </a:rPr>
              <a:t>it</a:t>
            </a:r>
            <a:r>
              <a:rPr sz="800" spc="-135" dirty="0">
                <a:latin typeface="Arial"/>
                <a:cs typeface="Arial"/>
              </a:rPr>
              <a:t>®</a:t>
            </a:r>
            <a:r>
              <a:rPr sz="800" spc="-35" dirty="0">
                <a:latin typeface="Arial"/>
                <a:cs typeface="Arial"/>
              </a:rPr>
              <a:t> </a:t>
            </a:r>
            <a:r>
              <a:rPr sz="800" spc="5" dirty="0">
                <a:latin typeface="Arial"/>
                <a:cs typeface="Arial"/>
              </a:rPr>
              <a:t>a</a:t>
            </a:r>
            <a:r>
              <a:rPr sz="800" dirty="0">
                <a:latin typeface="Arial"/>
                <a:cs typeface="Arial"/>
              </a:rPr>
              <a:t>n</a:t>
            </a:r>
            <a:r>
              <a:rPr sz="800" spc="20" dirty="0">
                <a:latin typeface="Arial"/>
                <a:cs typeface="Arial"/>
              </a:rPr>
              <a:t>d</a:t>
            </a:r>
            <a:r>
              <a:rPr sz="800" spc="-30" dirty="0">
                <a:latin typeface="Arial"/>
                <a:cs typeface="Arial"/>
              </a:rPr>
              <a:t> </a:t>
            </a:r>
            <a:r>
              <a:rPr sz="800" spc="-85" dirty="0">
                <a:latin typeface="Arial"/>
                <a:cs typeface="Arial"/>
              </a:rPr>
              <a:t>G</a:t>
            </a:r>
            <a:r>
              <a:rPr sz="800" spc="5" dirty="0">
                <a:latin typeface="Arial"/>
                <a:cs typeface="Arial"/>
              </a:rPr>
              <a:t>ree</a:t>
            </a:r>
            <a:r>
              <a:rPr sz="800" spc="-5" dirty="0">
                <a:latin typeface="Arial"/>
                <a:cs typeface="Arial"/>
              </a:rPr>
              <a:t>n</a:t>
            </a:r>
            <a:r>
              <a:rPr sz="800" spc="5" dirty="0">
                <a:latin typeface="Arial"/>
                <a:cs typeface="Arial"/>
              </a:rPr>
              <a:t>s</a:t>
            </a:r>
            <a:r>
              <a:rPr sz="800" spc="35" dirty="0">
                <a:latin typeface="Arial"/>
                <a:cs typeface="Arial"/>
              </a:rPr>
              <a:t>t</a:t>
            </a:r>
            <a:r>
              <a:rPr sz="800" spc="25" dirty="0">
                <a:latin typeface="Arial"/>
                <a:cs typeface="Arial"/>
              </a:rPr>
              <a:t>i</a:t>
            </a:r>
            <a:r>
              <a:rPr sz="800" spc="40" dirty="0">
                <a:latin typeface="Arial"/>
                <a:cs typeface="Arial"/>
              </a:rPr>
              <a:t>m</a:t>
            </a:r>
            <a:r>
              <a:rPr sz="800" spc="-80" dirty="0">
                <a:latin typeface="Arial"/>
                <a:cs typeface="Arial"/>
              </a:rPr>
              <a:t>®  </a:t>
            </a:r>
            <a:r>
              <a:rPr sz="800" spc="15" dirty="0">
                <a:latin typeface="Arial"/>
                <a:cs typeface="Arial"/>
              </a:rPr>
              <a:t>technology</a:t>
            </a:r>
            <a:endParaRPr sz="800" dirty="0">
              <a:latin typeface="Arial"/>
              <a:cs typeface="Arial"/>
            </a:endParaRPr>
          </a:p>
        </p:txBody>
      </p:sp>
      <p:sp>
        <p:nvSpPr>
          <p:cNvPr id="68" name="object 68">
            <a:extLst>
              <a:ext uri="{FF2B5EF4-FFF2-40B4-BE49-F238E27FC236}">
                <a16:creationId xmlns:a16="http://schemas.microsoft.com/office/drawing/2014/main" id="{83A4EA4C-BBDA-4FA4-ACDA-A190328741AD}"/>
              </a:ext>
            </a:extLst>
          </p:cNvPr>
          <p:cNvSpPr txBox="1"/>
          <p:nvPr/>
        </p:nvSpPr>
        <p:spPr>
          <a:xfrm>
            <a:off x="5717006" y="1441671"/>
            <a:ext cx="73152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0800" rIns="0" bIns="0" rtlCol="0" anchor="t">
            <a:spAutoFit/>
          </a:bodyPr>
          <a:lstStyle/>
          <a:p>
            <a:pPr marL="106680">
              <a:lnSpc>
                <a:spcPct val="100000"/>
              </a:lnSpc>
              <a:spcBef>
                <a:spcPts val="400"/>
              </a:spcBef>
            </a:pPr>
            <a:r>
              <a:rPr sz="800" b="1" spc="10" dirty="0">
                <a:solidFill>
                  <a:srgbClr val="FFFFFF"/>
                </a:solidFill>
                <a:latin typeface="Arial"/>
                <a:cs typeface="Arial"/>
              </a:rPr>
              <a:t>Mi</a:t>
            </a:r>
            <a:r>
              <a:rPr sz="800" b="1" spc="-30" dirty="0">
                <a:solidFill>
                  <a:srgbClr val="FFFFFF"/>
                </a:solidFill>
                <a:latin typeface="Arial"/>
                <a:cs typeface="Arial"/>
              </a:rPr>
              <a:t>d</a:t>
            </a:r>
            <a:r>
              <a:rPr sz="800" b="1" spc="-65" dirty="0">
                <a:solidFill>
                  <a:srgbClr val="FFFFFF"/>
                </a:solidFill>
                <a:latin typeface="Arial"/>
                <a:cs typeface="Arial"/>
              </a:rPr>
              <a:t> 1</a:t>
            </a:r>
            <a:r>
              <a:rPr sz="800" b="1" spc="-70" dirty="0">
                <a:solidFill>
                  <a:srgbClr val="FFFFFF"/>
                </a:solidFill>
                <a:latin typeface="Arial"/>
                <a:cs typeface="Arial"/>
              </a:rPr>
              <a:t>9</a:t>
            </a:r>
            <a:r>
              <a:rPr sz="800" b="1" spc="45" dirty="0">
                <a:solidFill>
                  <a:srgbClr val="FFFFFF"/>
                </a:solidFill>
                <a:latin typeface="Arial"/>
                <a:cs typeface="Arial"/>
              </a:rPr>
              <a:t>9</a:t>
            </a:r>
            <a:r>
              <a:rPr sz="800" b="1" spc="114" dirty="0">
                <a:solidFill>
                  <a:srgbClr val="FFFFFF"/>
                </a:solidFill>
                <a:latin typeface="Arial"/>
                <a:cs typeface="Arial"/>
              </a:rPr>
              <a:t>0</a:t>
            </a:r>
            <a:r>
              <a:rPr sz="800" b="1" spc="-45" dirty="0">
                <a:solidFill>
                  <a:srgbClr val="FFFFFF"/>
                </a:solidFill>
                <a:latin typeface="Arial"/>
                <a:cs typeface="Arial"/>
              </a:rPr>
              <a:t>s</a:t>
            </a:r>
            <a:endParaRPr sz="800" dirty="0">
              <a:latin typeface="Arial"/>
              <a:cs typeface="Arial"/>
            </a:endParaRPr>
          </a:p>
        </p:txBody>
      </p:sp>
      <p:sp>
        <p:nvSpPr>
          <p:cNvPr id="69" name="object 69">
            <a:extLst>
              <a:ext uri="{FF2B5EF4-FFF2-40B4-BE49-F238E27FC236}">
                <a16:creationId xmlns:a16="http://schemas.microsoft.com/office/drawing/2014/main" id="{AE65C126-E70D-4946-B7AC-017276AF965B}"/>
              </a:ext>
            </a:extLst>
          </p:cNvPr>
          <p:cNvSpPr txBox="1"/>
          <p:nvPr/>
        </p:nvSpPr>
        <p:spPr>
          <a:xfrm>
            <a:off x="3275461" y="2782273"/>
            <a:ext cx="1115695" cy="269875"/>
          </a:xfrm>
          <a:prstGeom prst="rect">
            <a:avLst/>
          </a:prstGeom>
        </p:spPr>
        <p:txBody>
          <a:bodyPr vert="horz" wrap="square" lIns="0" tIns="13335" rIns="0" bIns="0" rtlCol="0">
            <a:spAutoFit/>
          </a:bodyPr>
          <a:lstStyle/>
          <a:p>
            <a:pPr marL="12700" marR="5080" algn="ctr">
              <a:lnSpc>
                <a:spcPct val="100000"/>
              </a:lnSpc>
              <a:spcBef>
                <a:spcPts val="105"/>
              </a:spcBef>
            </a:pPr>
            <a:r>
              <a:rPr sz="800" spc="-10" dirty="0">
                <a:latin typeface="Arial"/>
                <a:cs typeface="Arial"/>
              </a:rPr>
              <a:t>B</a:t>
            </a:r>
            <a:r>
              <a:rPr sz="800" spc="15" dirty="0">
                <a:latin typeface="Arial"/>
                <a:cs typeface="Arial"/>
              </a:rPr>
              <a:t>egin</a:t>
            </a:r>
            <a:r>
              <a:rPr sz="800" spc="-35" dirty="0">
                <a:latin typeface="Arial"/>
                <a:cs typeface="Arial"/>
              </a:rPr>
              <a:t> </a:t>
            </a:r>
            <a:r>
              <a:rPr sz="800" spc="25" dirty="0">
                <a:latin typeface="Arial"/>
                <a:cs typeface="Arial"/>
              </a:rPr>
              <a:t>do</a:t>
            </a:r>
            <a:r>
              <a:rPr sz="800" spc="30" dirty="0">
                <a:latin typeface="Arial"/>
                <a:cs typeface="Arial"/>
              </a:rPr>
              <a:t>m</a:t>
            </a:r>
            <a:r>
              <a:rPr sz="800" spc="5" dirty="0">
                <a:latin typeface="Arial"/>
                <a:cs typeface="Arial"/>
              </a:rPr>
              <a:t>e</a:t>
            </a:r>
            <a:r>
              <a:rPr sz="800" dirty="0">
                <a:latin typeface="Arial"/>
                <a:cs typeface="Arial"/>
              </a:rPr>
              <a:t>s</a:t>
            </a:r>
            <a:r>
              <a:rPr sz="800" spc="35" dirty="0">
                <a:latin typeface="Arial"/>
                <a:cs typeface="Arial"/>
              </a:rPr>
              <a:t>t</a:t>
            </a:r>
            <a:r>
              <a:rPr sz="800" spc="25" dirty="0">
                <a:latin typeface="Arial"/>
                <a:cs typeface="Arial"/>
              </a:rPr>
              <a:t>i</a:t>
            </a:r>
            <a:r>
              <a:rPr sz="800" dirty="0">
                <a:latin typeface="Arial"/>
                <a:cs typeface="Arial"/>
              </a:rPr>
              <a:t>c</a:t>
            </a:r>
            <a:r>
              <a:rPr sz="800" spc="-50" dirty="0">
                <a:latin typeface="Arial"/>
                <a:cs typeface="Arial"/>
              </a:rPr>
              <a:t> </a:t>
            </a:r>
            <a:r>
              <a:rPr sz="800" spc="5" dirty="0">
                <a:latin typeface="Arial"/>
                <a:cs typeface="Arial"/>
              </a:rPr>
              <a:t>a</a:t>
            </a:r>
            <a:r>
              <a:rPr sz="800" dirty="0">
                <a:latin typeface="Arial"/>
                <a:cs typeface="Arial"/>
              </a:rPr>
              <a:t>n</a:t>
            </a:r>
            <a:r>
              <a:rPr sz="800" spc="10" dirty="0">
                <a:latin typeface="Arial"/>
                <a:cs typeface="Arial"/>
              </a:rPr>
              <a:t>d  i</a:t>
            </a:r>
            <a:r>
              <a:rPr sz="800" spc="30" dirty="0">
                <a:latin typeface="Arial"/>
                <a:cs typeface="Arial"/>
              </a:rPr>
              <a:t>n</a:t>
            </a:r>
            <a:r>
              <a:rPr sz="800" spc="10" dirty="0">
                <a:latin typeface="Arial"/>
                <a:cs typeface="Arial"/>
              </a:rPr>
              <a:t>te</a:t>
            </a:r>
            <a:r>
              <a:rPr sz="800" spc="5" dirty="0">
                <a:latin typeface="Arial"/>
                <a:cs typeface="Arial"/>
              </a:rPr>
              <a:t>r</a:t>
            </a:r>
            <a:r>
              <a:rPr sz="800" spc="15" dirty="0">
                <a:latin typeface="Arial"/>
                <a:cs typeface="Arial"/>
              </a:rPr>
              <a:t>nat</a:t>
            </a:r>
            <a:r>
              <a:rPr sz="800" spc="10" dirty="0">
                <a:latin typeface="Arial"/>
                <a:cs typeface="Arial"/>
              </a:rPr>
              <a:t>i</a:t>
            </a:r>
            <a:r>
              <a:rPr sz="800" spc="25" dirty="0">
                <a:latin typeface="Arial"/>
                <a:cs typeface="Arial"/>
              </a:rPr>
              <a:t>o</a:t>
            </a:r>
            <a:r>
              <a:rPr sz="800" spc="15" dirty="0">
                <a:latin typeface="Arial"/>
                <a:cs typeface="Arial"/>
              </a:rPr>
              <a:t>n</a:t>
            </a:r>
            <a:r>
              <a:rPr sz="800" spc="10" dirty="0">
                <a:latin typeface="Arial"/>
                <a:cs typeface="Arial"/>
              </a:rPr>
              <a:t>a</a:t>
            </a:r>
            <a:r>
              <a:rPr sz="800" spc="5" dirty="0">
                <a:latin typeface="Arial"/>
                <a:cs typeface="Arial"/>
              </a:rPr>
              <a:t>l</a:t>
            </a:r>
            <a:r>
              <a:rPr sz="800" spc="-30" dirty="0">
                <a:latin typeface="Arial"/>
                <a:cs typeface="Arial"/>
              </a:rPr>
              <a:t> </a:t>
            </a:r>
            <a:r>
              <a:rPr sz="800" spc="5" dirty="0">
                <a:latin typeface="Arial"/>
                <a:cs typeface="Arial"/>
              </a:rPr>
              <a:t>e</a:t>
            </a:r>
            <a:r>
              <a:rPr sz="800" dirty="0">
                <a:latin typeface="Arial"/>
                <a:cs typeface="Arial"/>
              </a:rPr>
              <a:t>x</a:t>
            </a:r>
            <a:r>
              <a:rPr sz="800" spc="15" dirty="0">
                <a:latin typeface="Arial"/>
                <a:cs typeface="Arial"/>
              </a:rPr>
              <a:t>pa</a:t>
            </a:r>
            <a:r>
              <a:rPr sz="800" spc="10" dirty="0">
                <a:latin typeface="Arial"/>
                <a:cs typeface="Arial"/>
              </a:rPr>
              <a:t>n</a:t>
            </a:r>
            <a:r>
              <a:rPr sz="800" spc="5" dirty="0">
                <a:latin typeface="Arial"/>
                <a:cs typeface="Arial"/>
              </a:rPr>
              <a:t>s</a:t>
            </a:r>
            <a:r>
              <a:rPr sz="800" spc="10" dirty="0">
                <a:latin typeface="Arial"/>
                <a:cs typeface="Arial"/>
              </a:rPr>
              <a:t>i</a:t>
            </a:r>
            <a:r>
              <a:rPr sz="800" spc="25" dirty="0">
                <a:latin typeface="Arial"/>
                <a:cs typeface="Arial"/>
              </a:rPr>
              <a:t>on</a:t>
            </a:r>
            <a:endParaRPr sz="800" dirty="0">
              <a:latin typeface="Arial"/>
              <a:cs typeface="Arial"/>
            </a:endParaRPr>
          </a:p>
        </p:txBody>
      </p:sp>
      <p:sp>
        <p:nvSpPr>
          <p:cNvPr id="70" name="object 70">
            <a:extLst>
              <a:ext uri="{FF2B5EF4-FFF2-40B4-BE49-F238E27FC236}">
                <a16:creationId xmlns:a16="http://schemas.microsoft.com/office/drawing/2014/main" id="{BDF19F2E-DC27-4CF0-86E6-CD2A98820EDF}"/>
              </a:ext>
            </a:extLst>
          </p:cNvPr>
          <p:cNvSpPr txBox="1"/>
          <p:nvPr/>
        </p:nvSpPr>
        <p:spPr>
          <a:xfrm>
            <a:off x="3522152" y="2481374"/>
            <a:ext cx="45720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0800" rIns="0" bIns="0" rtlCol="0" anchor="t">
            <a:spAutoFit/>
          </a:bodyPr>
          <a:lstStyle/>
          <a:p>
            <a:pPr marL="106680">
              <a:lnSpc>
                <a:spcPct val="100000"/>
              </a:lnSpc>
              <a:spcBef>
                <a:spcPts val="400"/>
              </a:spcBef>
            </a:pPr>
            <a:r>
              <a:rPr sz="800" b="1" spc="-10" dirty="0">
                <a:solidFill>
                  <a:srgbClr val="FFFFFF"/>
                </a:solidFill>
                <a:latin typeface="Arial"/>
                <a:cs typeface="Arial"/>
              </a:rPr>
              <a:t>1970s</a:t>
            </a:r>
            <a:endParaRPr sz="800" dirty="0">
              <a:latin typeface="Arial"/>
              <a:cs typeface="Arial"/>
            </a:endParaRPr>
          </a:p>
        </p:txBody>
      </p:sp>
      <p:sp>
        <p:nvSpPr>
          <p:cNvPr id="71" name="object 71">
            <a:extLst>
              <a:ext uri="{FF2B5EF4-FFF2-40B4-BE49-F238E27FC236}">
                <a16:creationId xmlns:a16="http://schemas.microsoft.com/office/drawing/2014/main" id="{9C900471-F8B6-4CE3-AE62-12365AD672BF}"/>
              </a:ext>
            </a:extLst>
          </p:cNvPr>
          <p:cNvSpPr txBox="1"/>
          <p:nvPr/>
        </p:nvSpPr>
        <p:spPr>
          <a:xfrm>
            <a:off x="1025725" y="4340627"/>
            <a:ext cx="1017708" cy="259045"/>
          </a:xfrm>
          <a:prstGeom prst="rect">
            <a:avLst/>
          </a:prstGeom>
        </p:spPr>
        <p:txBody>
          <a:bodyPr vert="horz" wrap="square" lIns="0" tIns="12700" rIns="0" bIns="0" rtlCol="0">
            <a:spAutoFit/>
          </a:bodyPr>
          <a:lstStyle/>
          <a:p>
            <a:pPr marL="12700" marR="5080" algn="ctr">
              <a:lnSpc>
                <a:spcPct val="100000"/>
              </a:lnSpc>
              <a:spcBef>
                <a:spcPts val="100"/>
              </a:spcBef>
            </a:pPr>
            <a:r>
              <a:rPr sz="800" spc="5" dirty="0">
                <a:latin typeface="Arial"/>
                <a:cs typeface="Arial"/>
              </a:rPr>
              <a:t>Developed</a:t>
            </a:r>
            <a:r>
              <a:rPr lang="en-US" sz="800" spc="5" dirty="0">
                <a:latin typeface="Arial"/>
                <a:cs typeface="Arial"/>
              </a:rPr>
              <a:t> </a:t>
            </a:r>
            <a:r>
              <a:rPr sz="800" spc="40" dirty="0">
                <a:latin typeface="Arial"/>
                <a:cs typeface="Arial"/>
              </a:rPr>
              <a:t>N</a:t>
            </a:r>
            <a:r>
              <a:rPr sz="800" spc="15" dirty="0">
                <a:latin typeface="Arial"/>
                <a:cs typeface="Arial"/>
              </a:rPr>
              <a:t>utriLea</a:t>
            </a:r>
            <a:r>
              <a:rPr sz="800" spc="10" dirty="0">
                <a:latin typeface="Arial"/>
                <a:cs typeface="Arial"/>
              </a:rPr>
              <a:t>f</a:t>
            </a:r>
            <a:r>
              <a:rPr lang="en-US" sz="800" spc="-135" dirty="0">
                <a:latin typeface="Arial"/>
                <a:cs typeface="Arial"/>
              </a:rPr>
              <a:t> </a:t>
            </a:r>
            <a:r>
              <a:rPr sz="800" spc="-55" dirty="0">
                <a:latin typeface="Arial"/>
                <a:cs typeface="Arial"/>
              </a:rPr>
              <a:t> </a:t>
            </a:r>
            <a:r>
              <a:rPr sz="800" spc="-10" dirty="0">
                <a:latin typeface="Arial"/>
                <a:cs typeface="Arial"/>
              </a:rPr>
              <a:t>2</a:t>
            </a:r>
            <a:r>
              <a:rPr sz="800" spc="114" dirty="0">
                <a:latin typeface="Arial"/>
                <a:cs typeface="Arial"/>
              </a:rPr>
              <a:t>0</a:t>
            </a:r>
            <a:r>
              <a:rPr sz="800" spc="5" dirty="0">
                <a:latin typeface="Arial"/>
                <a:cs typeface="Arial"/>
              </a:rPr>
              <a:t>-</a:t>
            </a:r>
            <a:r>
              <a:rPr sz="800" spc="45" dirty="0">
                <a:latin typeface="Arial"/>
                <a:cs typeface="Arial"/>
              </a:rPr>
              <a:t>20-20</a:t>
            </a:r>
            <a:endParaRPr sz="800" dirty="0">
              <a:latin typeface="Arial"/>
              <a:cs typeface="Arial"/>
            </a:endParaRPr>
          </a:p>
        </p:txBody>
      </p:sp>
      <p:sp>
        <p:nvSpPr>
          <p:cNvPr id="72" name="object 72">
            <a:extLst>
              <a:ext uri="{FF2B5EF4-FFF2-40B4-BE49-F238E27FC236}">
                <a16:creationId xmlns:a16="http://schemas.microsoft.com/office/drawing/2014/main" id="{6E90CE77-43B7-43CC-905F-5320B3488497}"/>
              </a:ext>
            </a:extLst>
          </p:cNvPr>
          <p:cNvSpPr txBox="1"/>
          <p:nvPr/>
        </p:nvSpPr>
        <p:spPr>
          <a:xfrm>
            <a:off x="1132257" y="4024314"/>
            <a:ext cx="73152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1435" rIns="0" bIns="0" rtlCol="0" anchor="t">
            <a:spAutoFit/>
          </a:bodyPr>
          <a:lstStyle/>
          <a:p>
            <a:pPr marL="106045">
              <a:lnSpc>
                <a:spcPct val="100000"/>
              </a:lnSpc>
              <a:spcBef>
                <a:spcPts val="405"/>
              </a:spcBef>
            </a:pPr>
            <a:r>
              <a:rPr sz="800" b="1" spc="-45" dirty="0">
                <a:solidFill>
                  <a:srgbClr val="FFFFFF"/>
                </a:solidFill>
                <a:latin typeface="Arial"/>
                <a:cs typeface="Arial"/>
              </a:rPr>
              <a:t>E</a:t>
            </a:r>
            <a:r>
              <a:rPr sz="800" b="1" spc="-30" dirty="0">
                <a:solidFill>
                  <a:srgbClr val="FFFFFF"/>
                </a:solidFill>
                <a:latin typeface="Arial"/>
                <a:cs typeface="Arial"/>
              </a:rPr>
              <a:t>ar</a:t>
            </a:r>
            <a:r>
              <a:rPr sz="800" b="1" spc="-20" dirty="0">
                <a:solidFill>
                  <a:srgbClr val="FFFFFF"/>
                </a:solidFill>
                <a:latin typeface="Arial"/>
                <a:cs typeface="Arial"/>
              </a:rPr>
              <a:t>l</a:t>
            </a:r>
            <a:r>
              <a:rPr sz="800" b="1" spc="-30" dirty="0">
                <a:solidFill>
                  <a:srgbClr val="FFFFFF"/>
                </a:solidFill>
                <a:latin typeface="Arial"/>
                <a:cs typeface="Arial"/>
              </a:rPr>
              <a:t>y</a:t>
            </a:r>
            <a:r>
              <a:rPr sz="800" b="1" spc="-55" dirty="0">
                <a:solidFill>
                  <a:srgbClr val="FFFFFF"/>
                </a:solidFill>
                <a:latin typeface="Arial"/>
                <a:cs typeface="Arial"/>
              </a:rPr>
              <a:t> </a:t>
            </a:r>
            <a:r>
              <a:rPr sz="800" b="1" spc="-175" dirty="0">
                <a:solidFill>
                  <a:srgbClr val="FFFFFF"/>
                </a:solidFill>
                <a:latin typeface="Arial"/>
                <a:cs typeface="Arial"/>
              </a:rPr>
              <a:t>1</a:t>
            </a:r>
            <a:r>
              <a:rPr sz="800" b="1" spc="45" dirty="0">
                <a:solidFill>
                  <a:srgbClr val="FFFFFF"/>
                </a:solidFill>
                <a:latin typeface="Arial"/>
                <a:cs typeface="Arial"/>
              </a:rPr>
              <a:t>9</a:t>
            </a:r>
            <a:r>
              <a:rPr sz="800" b="1" spc="60" dirty="0">
                <a:solidFill>
                  <a:srgbClr val="FFFFFF"/>
                </a:solidFill>
                <a:latin typeface="Arial"/>
                <a:cs typeface="Arial"/>
              </a:rPr>
              <a:t>50</a:t>
            </a:r>
            <a:r>
              <a:rPr sz="800" b="1" spc="-45" dirty="0">
                <a:solidFill>
                  <a:srgbClr val="FFFFFF"/>
                </a:solidFill>
                <a:latin typeface="Arial"/>
                <a:cs typeface="Arial"/>
              </a:rPr>
              <a:t>s</a:t>
            </a:r>
            <a:endParaRPr sz="800" dirty="0">
              <a:latin typeface="Arial"/>
              <a:cs typeface="Arial"/>
            </a:endParaRPr>
          </a:p>
        </p:txBody>
      </p:sp>
      <p:sp>
        <p:nvSpPr>
          <p:cNvPr id="73" name="object 73">
            <a:extLst>
              <a:ext uri="{FF2B5EF4-FFF2-40B4-BE49-F238E27FC236}">
                <a16:creationId xmlns:a16="http://schemas.microsoft.com/office/drawing/2014/main" id="{38171D01-DE3F-4450-AF2E-F4A8D7E26153}"/>
              </a:ext>
            </a:extLst>
          </p:cNvPr>
          <p:cNvSpPr txBox="1"/>
          <p:nvPr/>
        </p:nvSpPr>
        <p:spPr>
          <a:xfrm>
            <a:off x="2095643" y="4332198"/>
            <a:ext cx="978548" cy="259045"/>
          </a:xfrm>
          <a:prstGeom prst="rect">
            <a:avLst/>
          </a:prstGeom>
        </p:spPr>
        <p:txBody>
          <a:bodyPr vert="horz" wrap="square" lIns="0" tIns="12700" rIns="0" bIns="0" rtlCol="0">
            <a:spAutoFit/>
          </a:bodyPr>
          <a:lstStyle/>
          <a:p>
            <a:pPr marL="12700" marR="5080" algn="ctr">
              <a:lnSpc>
                <a:spcPct val="100000"/>
              </a:lnSpc>
              <a:spcBef>
                <a:spcPts val="100"/>
              </a:spcBef>
            </a:pPr>
            <a:r>
              <a:rPr sz="800" spc="10" dirty="0">
                <a:latin typeface="Arial"/>
                <a:cs typeface="Arial"/>
              </a:rPr>
              <a:t>Solubles </a:t>
            </a:r>
            <a:r>
              <a:rPr sz="800" spc="15" dirty="0">
                <a:latin typeface="Arial"/>
                <a:cs typeface="Arial"/>
              </a:rPr>
              <a:t>product </a:t>
            </a:r>
            <a:r>
              <a:rPr sz="800" spc="20" dirty="0">
                <a:latin typeface="Arial"/>
                <a:cs typeface="Arial"/>
              </a:rPr>
              <a:t> </a:t>
            </a:r>
            <a:r>
              <a:rPr sz="800" spc="25" dirty="0">
                <a:latin typeface="Arial"/>
                <a:cs typeface="Arial"/>
              </a:rPr>
              <a:t>portfolio</a:t>
            </a:r>
            <a:r>
              <a:rPr lang="en-US" sz="800" spc="25" dirty="0">
                <a:latin typeface="Arial"/>
                <a:cs typeface="Arial"/>
              </a:rPr>
              <a:t> </a:t>
            </a:r>
            <a:r>
              <a:rPr sz="800" dirty="0">
                <a:latin typeface="Arial"/>
                <a:cs typeface="Arial"/>
              </a:rPr>
              <a:t>dev</a:t>
            </a:r>
            <a:r>
              <a:rPr sz="800" spc="10" dirty="0">
                <a:latin typeface="Arial"/>
                <a:cs typeface="Arial"/>
              </a:rPr>
              <a:t>el</a:t>
            </a:r>
            <a:r>
              <a:rPr sz="800" spc="20" dirty="0">
                <a:latin typeface="Arial"/>
                <a:cs typeface="Arial"/>
              </a:rPr>
              <a:t>o</a:t>
            </a:r>
            <a:r>
              <a:rPr sz="800" spc="10" dirty="0">
                <a:latin typeface="Arial"/>
                <a:cs typeface="Arial"/>
              </a:rPr>
              <a:t>ped</a:t>
            </a:r>
            <a:endParaRPr sz="800" dirty="0">
              <a:latin typeface="Arial"/>
              <a:cs typeface="Arial"/>
            </a:endParaRPr>
          </a:p>
        </p:txBody>
      </p:sp>
      <p:sp>
        <p:nvSpPr>
          <p:cNvPr id="74" name="object 74">
            <a:extLst>
              <a:ext uri="{FF2B5EF4-FFF2-40B4-BE49-F238E27FC236}">
                <a16:creationId xmlns:a16="http://schemas.microsoft.com/office/drawing/2014/main" id="{85DACD13-9EC5-4D6F-9A28-C150EB4C1FCC}"/>
              </a:ext>
            </a:extLst>
          </p:cNvPr>
          <p:cNvSpPr txBox="1"/>
          <p:nvPr/>
        </p:nvSpPr>
        <p:spPr>
          <a:xfrm>
            <a:off x="2225398" y="4024314"/>
            <a:ext cx="73152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1435" rIns="0" bIns="0" rtlCol="0" anchor="t">
            <a:spAutoFit/>
          </a:bodyPr>
          <a:lstStyle/>
          <a:p>
            <a:pPr marL="106045">
              <a:lnSpc>
                <a:spcPct val="100000"/>
              </a:lnSpc>
              <a:spcBef>
                <a:spcPts val="405"/>
              </a:spcBef>
            </a:pPr>
            <a:r>
              <a:rPr sz="800" b="1" spc="10" dirty="0">
                <a:solidFill>
                  <a:srgbClr val="FFFFFF"/>
                </a:solidFill>
                <a:latin typeface="Arial"/>
                <a:cs typeface="Arial"/>
              </a:rPr>
              <a:t>Mi</a:t>
            </a:r>
            <a:r>
              <a:rPr sz="800" b="1" spc="-30" dirty="0">
                <a:solidFill>
                  <a:srgbClr val="FFFFFF"/>
                </a:solidFill>
                <a:latin typeface="Arial"/>
                <a:cs typeface="Arial"/>
              </a:rPr>
              <a:t>d</a:t>
            </a:r>
            <a:r>
              <a:rPr sz="800" b="1" spc="-65" dirty="0">
                <a:solidFill>
                  <a:srgbClr val="FFFFFF"/>
                </a:solidFill>
                <a:latin typeface="Arial"/>
                <a:cs typeface="Arial"/>
              </a:rPr>
              <a:t> </a:t>
            </a:r>
            <a:r>
              <a:rPr sz="800" b="1" spc="-175" dirty="0">
                <a:solidFill>
                  <a:srgbClr val="FFFFFF"/>
                </a:solidFill>
                <a:latin typeface="Arial"/>
                <a:cs typeface="Arial"/>
              </a:rPr>
              <a:t>1</a:t>
            </a:r>
            <a:r>
              <a:rPr sz="800" b="1" spc="45" dirty="0">
                <a:solidFill>
                  <a:srgbClr val="FFFFFF"/>
                </a:solidFill>
                <a:latin typeface="Arial"/>
                <a:cs typeface="Arial"/>
              </a:rPr>
              <a:t>9</a:t>
            </a:r>
            <a:r>
              <a:rPr sz="800" b="1" spc="35" dirty="0">
                <a:solidFill>
                  <a:srgbClr val="FFFFFF"/>
                </a:solidFill>
                <a:latin typeface="Arial"/>
                <a:cs typeface="Arial"/>
              </a:rPr>
              <a:t>60s</a:t>
            </a:r>
            <a:endParaRPr sz="800" dirty="0">
              <a:latin typeface="Arial"/>
              <a:cs typeface="Arial"/>
            </a:endParaRPr>
          </a:p>
        </p:txBody>
      </p:sp>
      <p:sp>
        <p:nvSpPr>
          <p:cNvPr id="75" name="object 75">
            <a:extLst>
              <a:ext uri="{FF2B5EF4-FFF2-40B4-BE49-F238E27FC236}">
                <a16:creationId xmlns:a16="http://schemas.microsoft.com/office/drawing/2014/main" id="{2E883907-0BE0-4C55-9DA8-9416943E64BA}"/>
              </a:ext>
            </a:extLst>
          </p:cNvPr>
          <p:cNvSpPr txBox="1"/>
          <p:nvPr/>
        </p:nvSpPr>
        <p:spPr>
          <a:xfrm>
            <a:off x="2602282" y="5380886"/>
            <a:ext cx="997501" cy="382156"/>
          </a:xfrm>
          <a:prstGeom prst="rect">
            <a:avLst/>
          </a:prstGeom>
        </p:spPr>
        <p:txBody>
          <a:bodyPr vert="horz" wrap="square" lIns="0" tIns="12700" rIns="0" bIns="0" rtlCol="0">
            <a:spAutoFit/>
          </a:bodyPr>
          <a:lstStyle/>
          <a:p>
            <a:pPr marL="12700" marR="5080" algn="ctr">
              <a:lnSpc>
                <a:spcPct val="100000"/>
              </a:lnSpc>
              <a:spcBef>
                <a:spcPts val="100"/>
              </a:spcBef>
            </a:pPr>
            <a:r>
              <a:rPr sz="800" spc="-25" dirty="0">
                <a:latin typeface="Arial"/>
                <a:cs typeface="Arial"/>
              </a:rPr>
              <a:t>T</a:t>
            </a:r>
            <a:r>
              <a:rPr sz="800" spc="-5" dirty="0">
                <a:latin typeface="Arial"/>
                <a:cs typeface="Arial"/>
              </a:rPr>
              <a:t>r</a:t>
            </a:r>
            <a:r>
              <a:rPr sz="800" spc="-10" dirty="0">
                <a:latin typeface="Arial"/>
                <a:cs typeface="Arial"/>
              </a:rPr>
              <a:t>a</a:t>
            </a:r>
            <a:r>
              <a:rPr sz="800" spc="15" dirty="0">
                <a:latin typeface="Arial"/>
                <a:cs typeface="Arial"/>
              </a:rPr>
              <a:t>n</a:t>
            </a:r>
            <a:r>
              <a:rPr sz="800" spc="5" dirty="0">
                <a:latin typeface="Arial"/>
                <a:cs typeface="Arial"/>
              </a:rPr>
              <a:t>s</a:t>
            </a:r>
            <a:r>
              <a:rPr sz="800" spc="50" dirty="0">
                <a:latin typeface="Arial"/>
                <a:cs typeface="Arial"/>
              </a:rPr>
              <a:t>f</a:t>
            </a:r>
            <a:r>
              <a:rPr sz="800" spc="20" dirty="0">
                <a:latin typeface="Arial"/>
                <a:cs typeface="Arial"/>
              </a:rPr>
              <a:t>o</a:t>
            </a:r>
            <a:r>
              <a:rPr sz="800" spc="10" dirty="0">
                <a:latin typeface="Arial"/>
                <a:cs typeface="Arial"/>
              </a:rPr>
              <a:t>rm</a:t>
            </a:r>
            <a:r>
              <a:rPr sz="800" spc="5" dirty="0">
                <a:latin typeface="Arial"/>
                <a:cs typeface="Arial"/>
              </a:rPr>
              <a:t>a</a:t>
            </a:r>
            <a:r>
              <a:rPr sz="800" spc="35" dirty="0">
                <a:latin typeface="Arial"/>
                <a:cs typeface="Arial"/>
              </a:rPr>
              <a:t>t</a:t>
            </a:r>
            <a:r>
              <a:rPr sz="800" spc="25" dirty="0">
                <a:latin typeface="Arial"/>
                <a:cs typeface="Arial"/>
              </a:rPr>
              <a:t>i</a:t>
            </a:r>
            <a:r>
              <a:rPr sz="800" spc="20" dirty="0">
                <a:latin typeface="Arial"/>
                <a:cs typeface="Arial"/>
              </a:rPr>
              <a:t>o</a:t>
            </a:r>
            <a:r>
              <a:rPr sz="800" spc="15" dirty="0">
                <a:latin typeface="Arial"/>
                <a:cs typeface="Arial"/>
              </a:rPr>
              <a:t>n </a:t>
            </a:r>
            <a:r>
              <a:rPr sz="800" spc="10" dirty="0">
                <a:latin typeface="Arial"/>
                <a:cs typeface="Arial"/>
              </a:rPr>
              <a:t>i</a:t>
            </a:r>
            <a:r>
              <a:rPr sz="800" spc="30" dirty="0">
                <a:latin typeface="Arial"/>
                <a:cs typeface="Arial"/>
              </a:rPr>
              <a:t>nto</a:t>
            </a:r>
            <a:r>
              <a:rPr sz="800" spc="-25" dirty="0">
                <a:latin typeface="Arial"/>
                <a:cs typeface="Arial"/>
              </a:rPr>
              <a:t> </a:t>
            </a:r>
            <a:r>
              <a:rPr sz="800" dirty="0">
                <a:latin typeface="Arial"/>
                <a:cs typeface="Arial"/>
              </a:rPr>
              <a:t>a</a:t>
            </a:r>
            <a:r>
              <a:rPr sz="800" spc="-35" dirty="0">
                <a:latin typeface="Arial"/>
                <a:cs typeface="Arial"/>
              </a:rPr>
              <a:t> </a:t>
            </a:r>
            <a:r>
              <a:rPr sz="800" spc="5" dirty="0">
                <a:latin typeface="Arial"/>
                <a:cs typeface="Arial"/>
              </a:rPr>
              <a:t>s</a:t>
            </a:r>
            <a:r>
              <a:rPr sz="800" spc="20" dirty="0">
                <a:latin typeface="Arial"/>
                <a:cs typeface="Arial"/>
              </a:rPr>
              <a:t>o</a:t>
            </a:r>
            <a:r>
              <a:rPr sz="800" spc="25" dirty="0">
                <a:latin typeface="Arial"/>
                <a:cs typeface="Arial"/>
              </a:rPr>
              <a:t>l</a:t>
            </a:r>
            <a:r>
              <a:rPr sz="800" spc="15" dirty="0">
                <a:latin typeface="Arial"/>
                <a:cs typeface="Arial"/>
              </a:rPr>
              <a:t>u</a:t>
            </a:r>
            <a:r>
              <a:rPr sz="800" spc="25" dirty="0">
                <a:latin typeface="Arial"/>
                <a:cs typeface="Arial"/>
              </a:rPr>
              <a:t>b</a:t>
            </a:r>
            <a:r>
              <a:rPr sz="800" spc="15" dirty="0">
                <a:latin typeface="Arial"/>
                <a:cs typeface="Arial"/>
              </a:rPr>
              <a:t>l</a:t>
            </a:r>
            <a:r>
              <a:rPr sz="800" dirty="0">
                <a:latin typeface="Arial"/>
                <a:cs typeface="Arial"/>
              </a:rPr>
              <a:t>es </a:t>
            </a:r>
            <a:r>
              <a:rPr sz="800" spc="10" dirty="0">
                <a:latin typeface="Arial"/>
                <a:cs typeface="Arial"/>
              </a:rPr>
              <a:t>and adjuvants</a:t>
            </a:r>
            <a:r>
              <a:rPr sz="800" spc="15" dirty="0">
                <a:latin typeface="Arial"/>
                <a:cs typeface="Arial"/>
              </a:rPr>
              <a:t> </a:t>
            </a:r>
            <a:r>
              <a:rPr sz="800" spc="20" dirty="0">
                <a:latin typeface="Arial"/>
                <a:cs typeface="Arial"/>
              </a:rPr>
              <a:t>formulator</a:t>
            </a:r>
            <a:endParaRPr sz="800" dirty="0">
              <a:latin typeface="Arial"/>
              <a:cs typeface="Arial"/>
            </a:endParaRPr>
          </a:p>
        </p:txBody>
      </p:sp>
      <p:sp>
        <p:nvSpPr>
          <p:cNvPr id="76" name="object 76">
            <a:extLst>
              <a:ext uri="{FF2B5EF4-FFF2-40B4-BE49-F238E27FC236}">
                <a16:creationId xmlns:a16="http://schemas.microsoft.com/office/drawing/2014/main" id="{6AB3991D-3D3D-4D5E-A70F-7C2C587AC69B}"/>
              </a:ext>
            </a:extLst>
          </p:cNvPr>
          <p:cNvSpPr txBox="1"/>
          <p:nvPr/>
        </p:nvSpPr>
        <p:spPr>
          <a:xfrm>
            <a:off x="2708431" y="5080199"/>
            <a:ext cx="73152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2069" rIns="0" bIns="0" rtlCol="0" anchor="t">
            <a:spAutoFit/>
          </a:bodyPr>
          <a:lstStyle/>
          <a:p>
            <a:pPr marL="106045">
              <a:lnSpc>
                <a:spcPct val="100000"/>
              </a:lnSpc>
              <a:spcBef>
                <a:spcPts val="409"/>
              </a:spcBef>
            </a:pPr>
            <a:r>
              <a:rPr sz="800" b="1" spc="-75" dirty="0">
                <a:solidFill>
                  <a:srgbClr val="FFFFFF"/>
                </a:solidFill>
                <a:latin typeface="Arial"/>
                <a:cs typeface="Arial"/>
              </a:rPr>
              <a:t>L</a:t>
            </a:r>
            <a:r>
              <a:rPr sz="800" b="1" spc="-10" dirty="0">
                <a:solidFill>
                  <a:srgbClr val="FFFFFF"/>
                </a:solidFill>
                <a:latin typeface="Arial"/>
                <a:cs typeface="Arial"/>
              </a:rPr>
              <a:t>at</a:t>
            </a:r>
            <a:r>
              <a:rPr sz="800" b="1" spc="-5" dirty="0">
                <a:solidFill>
                  <a:srgbClr val="FFFFFF"/>
                </a:solidFill>
                <a:latin typeface="Arial"/>
                <a:cs typeface="Arial"/>
              </a:rPr>
              <a:t>e</a:t>
            </a:r>
            <a:r>
              <a:rPr sz="800" b="1" spc="-50" dirty="0">
                <a:solidFill>
                  <a:srgbClr val="FFFFFF"/>
                </a:solidFill>
                <a:latin typeface="Arial"/>
                <a:cs typeface="Arial"/>
              </a:rPr>
              <a:t> </a:t>
            </a:r>
            <a:r>
              <a:rPr sz="800" b="1" spc="-175" dirty="0">
                <a:solidFill>
                  <a:srgbClr val="FFFFFF"/>
                </a:solidFill>
                <a:latin typeface="Arial"/>
                <a:cs typeface="Arial"/>
              </a:rPr>
              <a:t>1</a:t>
            </a:r>
            <a:r>
              <a:rPr sz="800" b="1" spc="45" dirty="0">
                <a:solidFill>
                  <a:srgbClr val="FFFFFF"/>
                </a:solidFill>
                <a:latin typeface="Arial"/>
                <a:cs typeface="Arial"/>
              </a:rPr>
              <a:t>9</a:t>
            </a:r>
            <a:r>
              <a:rPr sz="800" b="1" spc="35" dirty="0">
                <a:solidFill>
                  <a:srgbClr val="FFFFFF"/>
                </a:solidFill>
                <a:latin typeface="Arial"/>
                <a:cs typeface="Arial"/>
              </a:rPr>
              <a:t>60s</a:t>
            </a:r>
            <a:endParaRPr sz="800" dirty="0">
              <a:latin typeface="Arial"/>
              <a:cs typeface="Arial"/>
            </a:endParaRPr>
          </a:p>
        </p:txBody>
      </p:sp>
      <p:sp>
        <p:nvSpPr>
          <p:cNvPr id="77" name="object 77">
            <a:extLst>
              <a:ext uri="{FF2B5EF4-FFF2-40B4-BE49-F238E27FC236}">
                <a16:creationId xmlns:a16="http://schemas.microsoft.com/office/drawing/2014/main" id="{5068CB6C-C4F3-4DB1-BC10-4A83BC448D68}"/>
              </a:ext>
            </a:extLst>
          </p:cNvPr>
          <p:cNvSpPr txBox="1"/>
          <p:nvPr/>
        </p:nvSpPr>
        <p:spPr>
          <a:xfrm>
            <a:off x="4355190" y="5393381"/>
            <a:ext cx="1157198" cy="396262"/>
          </a:xfrm>
          <a:prstGeom prst="rect">
            <a:avLst/>
          </a:prstGeom>
          <a:solidFill>
            <a:srgbClr val="FFFFFF"/>
          </a:solidFill>
        </p:spPr>
        <p:txBody>
          <a:bodyPr vert="horz" wrap="square" lIns="0" tIns="26670" rIns="0" bIns="0" rtlCol="0">
            <a:spAutoFit/>
          </a:bodyPr>
          <a:lstStyle/>
          <a:p>
            <a:pPr marL="106680" marR="22225" algn="ctr">
              <a:lnSpc>
                <a:spcPct val="100000"/>
              </a:lnSpc>
              <a:spcBef>
                <a:spcPts val="210"/>
              </a:spcBef>
            </a:pPr>
            <a:r>
              <a:rPr sz="800" dirty="0">
                <a:latin typeface="Arial"/>
                <a:cs typeface="Arial"/>
              </a:rPr>
              <a:t>Enter </a:t>
            </a:r>
            <a:r>
              <a:rPr sz="800" spc="15" dirty="0">
                <a:latin typeface="Arial"/>
                <a:cs typeface="Arial"/>
              </a:rPr>
              <a:t>the </a:t>
            </a:r>
            <a:r>
              <a:rPr sz="800" dirty="0">
                <a:latin typeface="Arial"/>
                <a:cs typeface="Arial"/>
              </a:rPr>
              <a:t>c</a:t>
            </a:r>
            <a:r>
              <a:rPr sz="800" spc="15" dirty="0">
                <a:latin typeface="Arial"/>
                <a:cs typeface="Arial"/>
              </a:rPr>
              <a:t>h</a:t>
            </a:r>
            <a:r>
              <a:rPr sz="800" spc="10" dirty="0">
                <a:latin typeface="Arial"/>
                <a:cs typeface="Arial"/>
              </a:rPr>
              <a:t>el</a:t>
            </a:r>
            <a:r>
              <a:rPr sz="800" spc="15" dirty="0">
                <a:latin typeface="Arial"/>
                <a:cs typeface="Arial"/>
              </a:rPr>
              <a:t>at</a:t>
            </a:r>
            <a:r>
              <a:rPr sz="800" spc="-5" dirty="0">
                <a:latin typeface="Arial"/>
                <a:cs typeface="Arial"/>
              </a:rPr>
              <a:t>e</a:t>
            </a:r>
            <a:r>
              <a:rPr sz="800" spc="-55" dirty="0">
                <a:latin typeface="Arial"/>
                <a:cs typeface="Arial"/>
              </a:rPr>
              <a:t> </a:t>
            </a:r>
            <a:r>
              <a:rPr sz="800" spc="5" dirty="0">
                <a:latin typeface="Arial"/>
                <a:cs typeface="Arial"/>
              </a:rPr>
              <a:t>a</a:t>
            </a:r>
            <a:r>
              <a:rPr sz="800" dirty="0">
                <a:latin typeface="Arial"/>
                <a:cs typeface="Arial"/>
              </a:rPr>
              <a:t>n</a:t>
            </a:r>
            <a:r>
              <a:rPr sz="800" spc="20" dirty="0">
                <a:latin typeface="Arial"/>
                <a:cs typeface="Arial"/>
              </a:rPr>
              <a:t>d</a:t>
            </a:r>
            <a:r>
              <a:rPr sz="800" spc="-20" dirty="0">
                <a:latin typeface="Arial"/>
                <a:cs typeface="Arial"/>
              </a:rPr>
              <a:t> </a:t>
            </a:r>
            <a:r>
              <a:rPr sz="800" spc="-45" dirty="0">
                <a:latin typeface="Arial"/>
                <a:cs typeface="Arial"/>
              </a:rPr>
              <a:t>P</a:t>
            </a:r>
            <a:r>
              <a:rPr sz="800" spc="-85" dirty="0">
                <a:latin typeface="Arial"/>
                <a:cs typeface="Arial"/>
              </a:rPr>
              <a:t>G</a:t>
            </a:r>
            <a:r>
              <a:rPr sz="800" spc="-40" dirty="0">
                <a:latin typeface="Arial"/>
                <a:cs typeface="Arial"/>
              </a:rPr>
              <a:t>R </a:t>
            </a:r>
            <a:r>
              <a:rPr sz="800" spc="20" dirty="0">
                <a:latin typeface="Arial"/>
                <a:cs typeface="Arial"/>
              </a:rPr>
              <a:t>biostimulant market</a:t>
            </a:r>
            <a:endParaRPr sz="800" dirty="0">
              <a:latin typeface="Arial"/>
              <a:cs typeface="Arial"/>
            </a:endParaRPr>
          </a:p>
        </p:txBody>
      </p:sp>
      <p:sp>
        <p:nvSpPr>
          <p:cNvPr id="78" name="object 78">
            <a:extLst>
              <a:ext uri="{FF2B5EF4-FFF2-40B4-BE49-F238E27FC236}">
                <a16:creationId xmlns:a16="http://schemas.microsoft.com/office/drawing/2014/main" id="{DB2C7326-AAA3-4FD1-8485-8E19F3C074BF}"/>
              </a:ext>
            </a:extLst>
          </p:cNvPr>
          <p:cNvSpPr txBox="1"/>
          <p:nvPr/>
        </p:nvSpPr>
        <p:spPr>
          <a:xfrm>
            <a:off x="4610147" y="5075563"/>
            <a:ext cx="73152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1435" rIns="0" bIns="0" rtlCol="0" anchor="t">
            <a:spAutoFit/>
          </a:bodyPr>
          <a:lstStyle/>
          <a:p>
            <a:pPr marL="106680">
              <a:lnSpc>
                <a:spcPct val="100000"/>
              </a:lnSpc>
              <a:spcBef>
                <a:spcPts val="405"/>
              </a:spcBef>
            </a:pPr>
            <a:r>
              <a:rPr sz="800" b="1" spc="-75" dirty="0">
                <a:solidFill>
                  <a:srgbClr val="FFFFFF"/>
                </a:solidFill>
                <a:latin typeface="Arial"/>
                <a:cs typeface="Arial"/>
              </a:rPr>
              <a:t>L</a:t>
            </a:r>
            <a:r>
              <a:rPr sz="800" b="1" spc="-10" dirty="0">
                <a:solidFill>
                  <a:srgbClr val="FFFFFF"/>
                </a:solidFill>
                <a:latin typeface="Arial"/>
                <a:cs typeface="Arial"/>
              </a:rPr>
              <a:t>at</a:t>
            </a:r>
            <a:r>
              <a:rPr sz="800" b="1" spc="-5" dirty="0">
                <a:solidFill>
                  <a:srgbClr val="FFFFFF"/>
                </a:solidFill>
                <a:latin typeface="Arial"/>
                <a:cs typeface="Arial"/>
              </a:rPr>
              <a:t>e</a:t>
            </a:r>
            <a:r>
              <a:rPr sz="800" b="1" spc="-50" dirty="0">
                <a:solidFill>
                  <a:srgbClr val="FFFFFF"/>
                </a:solidFill>
                <a:latin typeface="Arial"/>
                <a:cs typeface="Arial"/>
              </a:rPr>
              <a:t> </a:t>
            </a:r>
            <a:r>
              <a:rPr sz="800" b="1" spc="-175" dirty="0">
                <a:solidFill>
                  <a:srgbClr val="FFFFFF"/>
                </a:solidFill>
                <a:latin typeface="Arial"/>
                <a:cs typeface="Arial"/>
              </a:rPr>
              <a:t>1</a:t>
            </a:r>
            <a:r>
              <a:rPr sz="800" b="1" spc="45" dirty="0">
                <a:solidFill>
                  <a:srgbClr val="FFFFFF"/>
                </a:solidFill>
                <a:latin typeface="Arial"/>
                <a:cs typeface="Arial"/>
              </a:rPr>
              <a:t>980s</a:t>
            </a:r>
            <a:endParaRPr sz="800" dirty="0">
              <a:latin typeface="Arial"/>
              <a:cs typeface="Arial"/>
            </a:endParaRPr>
          </a:p>
        </p:txBody>
      </p:sp>
      <p:sp>
        <p:nvSpPr>
          <p:cNvPr id="79" name="object 79">
            <a:extLst>
              <a:ext uri="{FF2B5EF4-FFF2-40B4-BE49-F238E27FC236}">
                <a16:creationId xmlns:a16="http://schemas.microsoft.com/office/drawing/2014/main" id="{A0C51B5E-01C5-4E0F-8E6B-F7817835DFE8}"/>
              </a:ext>
            </a:extLst>
          </p:cNvPr>
          <p:cNvSpPr txBox="1"/>
          <p:nvPr/>
        </p:nvSpPr>
        <p:spPr>
          <a:xfrm>
            <a:off x="7342092" y="5376726"/>
            <a:ext cx="1063375" cy="505267"/>
          </a:xfrm>
          <a:prstGeom prst="rect">
            <a:avLst/>
          </a:prstGeom>
        </p:spPr>
        <p:txBody>
          <a:bodyPr vert="horz" wrap="square" lIns="0" tIns="12700" rIns="0" bIns="0" rtlCol="0">
            <a:spAutoFit/>
          </a:bodyPr>
          <a:lstStyle/>
          <a:p>
            <a:pPr marL="12700" marR="5080" algn="ctr">
              <a:lnSpc>
                <a:spcPct val="100000"/>
              </a:lnSpc>
              <a:spcBef>
                <a:spcPts val="100"/>
              </a:spcBef>
            </a:pPr>
            <a:r>
              <a:rPr sz="800" spc="-60" dirty="0">
                <a:latin typeface="Arial"/>
                <a:cs typeface="Arial"/>
              </a:rPr>
              <a:t>E</a:t>
            </a:r>
            <a:r>
              <a:rPr sz="800" spc="15" dirty="0">
                <a:latin typeface="Arial"/>
                <a:cs typeface="Arial"/>
              </a:rPr>
              <a:t>n</a:t>
            </a:r>
            <a:r>
              <a:rPr sz="800" spc="10" dirty="0">
                <a:latin typeface="Arial"/>
                <a:cs typeface="Arial"/>
              </a:rPr>
              <a:t>ter</a:t>
            </a:r>
            <a:r>
              <a:rPr sz="800" spc="-35" dirty="0">
                <a:latin typeface="Arial"/>
                <a:cs typeface="Arial"/>
              </a:rPr>
              <a:t> </a:t>
            </a:r>
            <a:r>
              <a:rPr sz="800" spc="5" dirty="0">
                <a:latin typeface="Arial"/>
                <a:cs typeface="Arial"/>
              </a:rPr>
              <a:t>s</a:t>
            </a:r>
            <a:r>
              <a:rPr sz="800" spc="20" dirty="0">
                <a:latin typeface="Arial"/>
                <a:cs typeface="Arial"/>
              </a:rPr>
              <a:t>o</a:t>
            </a:r>
            <a:r>
              <a:rPr sz="800" spc="15" dirty="0">
                <a:latin typeface="Arial"/>
                <a:cs typeface="Arial"/>
              </a:rPr>
              <a:t>i</a:t>
            </a:r>
            <a:r>
              <a:rPr sz="800" spc="20" dirty="0">
                <a:latin typeface="Arial"/>
                <a:cs typeface="Arial"/>
              </a:rPr>
              <a:t>l</a:t>
            </a:r>
            <a:r>
              <a:rPr sz="800" spc="-20" dirty="0">
                <a:latin typeface="Arial"/>
                <a:cs typeface="Arial"/>
              </a:rPr>
              <a:t> </a:t>
            </a:r>
            <a:r>
              <a:rPr sz="800" spc="10" dirty="0">
                <a:latin typeface="Arial"/>
                <a:cs typeface="Arial"/>
              </a:rPr>
              <a:t>adju</a:t>
            </a:r>
            <a:r>
              <a:rPr sz="800" spc="-10" dirty="0">
                <a:latin typeface="Arial"/>
                <a:cs typeface="Arial"/>
              </a:rPr>
              <a:t>v</a:t>
            </a:r>
            <a:r>
              <a:rPr sz="800" spc="5" dirty="0">
                <a:latin typeface="Arial"/>
                <a:cs typeface="Arial"/>
              </a:rPr>
              <a:t>a</a:t>
            </a:r>
            <a:r>
              <a:rPr sz="800" dirty="0">
                <a:latin typeface="Arial"/>
                <a:cs typeface="Arial"/>
              </a:rPr>
              <a:t>n</a:t>
            </a:r>
            <a:r>
              <a:rPr sz="800" spc="40" dirty="0">
                <a:latin typeface="Arial"/>
                <a:cs typeface="Arial"/>
              </a:rPr>
              <a:t>t  </a:t>
            </a:r>
            <a:r>
              <a:rPr sz="800" spc="5" dirty="0">
                <a:latin typeface="Arial"/>
                <a:cs typeface="Arial"/>
              </a:rPr>
              <a:t>mar</a:t>
            </a:r>
            <a:r>
              <a:rPr sz="800" spc="60" dirty="0">
                <a:latin typeface="Arial"/>
                <a:cs typeface="Arial"/>
              </a:rPr>
              <a:t>k</a:t>
            </a:r>
            <a:r>
              <a:rPr sz="800" spc="20" dirty="0">
                <a:latin typeface="Arial"/>
                <a:cs typeface="Arial"/>
              </a:rPr>
              <a:t>et</a:t>
            </a:r>
            <a:r>
              <a:rPr sz="800" spc="-55" dirty="0">
                <a:latin typeface="Arial"/>
                <a:cs typeface="Arial"/>
              </a:rPr>
              <a:t> </a:t>
            </a:r>
            <a:r>
              <a:rPr sz="800" spc="-25" dirty="0">
                <a:latin typeface="Arial"/>
                <a:cs typeface="Arial"/>
              </a:rPr>
              <a:t>(</a:t>
            </a:r>
            <a:r>
              <a:rPr sz="800" spc="-50" dirty="0">
                <a:latin typeface="Arial"/>
                <a:cs typeface="Arial"/>
              </a:rPr>
              <a:t>S</a:t>
            </a:r>
            <a:r>
              <a:rPr sz="800" spc="15" dirty="0">
                <a:latin typeface="Arial"/>
                <a:cs typeface="Arial"/>
              </a:rPr>
              <a:t>u</a:t>
            </a:r>
            <a:r>
              <a:rPr sz="800" spc="5" dirty="0">
                <a:latin typeface="Arial"/>
                <a:cs typeface="Arial"/>
              </a:rPr>
              <a:t>s</a:t>
            </a:r>
            <a:r>
              <a:rPr sz="800" spc="10" dirty="0">
                <a:latin typeface="Arial"/>
                <a:cs typeface="Arial"/>
              </a:rPr>
              <a:t>t</a:t>
            </a:r>
            <a:r>
              <a:rPr sz="800" spc="20" dirty="0">
                <a:latin typeface="Arial"/>
                <a:cs typeface="Arial"/>
              </a:rPr>
              <a:t>a</a:t>
            </a:r>
            <a:r>
              <a:rPr sz="800" spc="10" dirty="0">
                <a:latin typeface="Arial"/>
                <a:cs typeface="Arial"/>
              </a:rPr>
              <a:t>i</a:t>
            </a:r>
            <a:r>
              <a:rPr sz="800" spc="30" dirty="0">
                <a:latin typeface="Arial"/>
                <a:cs typeface="Arial"/>
              </a:rPr>
              <a:t>n</a:t>
            </a:r>
            <a:r>
              <a:rPr sz="800" spc="-120" dirty="0">
                <a:latin typeface="Arial"/>
                <a:cs typeface="Arial"/>
              </a:rPr>
              <a:t>®</a:t>
            </a:r>
            <a:r>
              <a:rPr sz="800" spc="-60" dirty="0">
                <a:latin typeface="Arial"/>
                <a:cs typeface="Arial"/>
              </a:rPr>
              <a:t>)</a:t>
            </a:r>
            <a:r>
              <a:rPr sz="800" spc="-75" dirty="0">
                <a:latin typeface="Arial"/>
                <a:cs typeface="Arial"/>
              </a:rPr>
              <a:t>.  </a:t>
            </a:r>
            <a:r>
              <a:rPr sz="800" spc="5" dirty="0">
                <a:latin typeface="Arial"/>
                <a:cs typeface="Arial"/>
              </a:rPr>
              <a:t>Patent </a:t>
            </a:r>
            <a:r>
              <a:rPr sz="800" spc="20" dirty="0">
                <a:latin typeface="Arial"/>
                <a:cs typeface="Arial"/>
              </a:rPr>
              <a:t>on </a:t>
            </a:r>
            <a:r>
              <a:rPr sz="800" spc="10" dirty="0">
                <a:latin typeface="Arial"/>
                <a:cs typeface="Arial"/>
              </a:rPr>
              <a:t>e</a:t>
            </a:r>
            <a:r>
              <a:rPr sz="800" spc="5" dirty="0">
                <a:latin typeface="Arial"/>
                <a:cs typeface="Arial"/>
              </a:rPr>
              <a:t>n</a:t>
            </a:r>
            <a:r>
              <a:rPr sz="800" spc="15" dirty="0">
                <a:latin typeface="Arial"/>
                <a:cs typeface="Arial"/>
              </a:rPr>
              <a:t>h</a:t>
            </a:r>
            <a:r>
              <a:rPr sz="800" spc="5" dirty="0">
                <a:latin typeface="Arial"/>
                <a:cs typeface="Arial"/>
              </a:rPr>
              <a:t>a</a:t>
            </a:r>
            <a:r>
              <a:rPr sz="800" dirty="0">
                <a:latin typeface="Arial"/>
                <a:cs typeface="Arial"/>
              </a:rPr>
              <a:t>nc</a:t>
            </a:r>
            <a:r>
              <a:rPr sz="800" spc="10" dirty="0">
                <a:latin typeface="Arial"/>
                <a:cs typeface="Arial"/>
              </a:rPr>
              <a:t>ed</a:t>
            </a:r>
            <a:r>
              <a:rPr sz="800" spc="-30" dirty="0">
                <a:latin typeface="Arial"/>
                <a:cs typeface="Arial"/>
              </a:rPr>
              <a:t> </a:t>
            </a:r>
            <a:r>
              <a:rPr sz="800" dirty="0">
                <a:latin typeface="Arial"/>
                <a:cs typeface="Arial"/>
              </a:rPr>
              <a:t>c</a:t>
            </a:r>
            <a:r>
              <a:rPr sz="800" spc="10" dirty="0">
                <a:latin typeface="Arial"/>
                <a:cs typeface="Arial"/>
              </a:rPr>
              <a:t>a</a:t>
            </a:r>
            <a:r>
              <a:rPr sz="800" spc="5" dirty="0">
                <a:latin typeface="Arial"/>
                <a:cs typeface="Arial"/>
              </a:rPr>
              <a:t>l</a:t>
            </a:r>
            <a:r>
              <a:rPr sz="800" dirty="0">
                <a:latin typeface="Arial"/>
                <a:cs typeface="Arial"/>
              </a:rPr>
              <a:t>c</a:t>
            </a:r>
            <a:r>
              <a:rPr sz="800" spc="10" dirty="0">
                <a:latin typeface="Arial"/>
                <a:cs typeface="Arial"/>
              </a:rPr>
              <a:t>i</a:t>
            </a:r>
            <a:r>
              <a:rPr sz="800" spc="30" dirty="0">
                <a:latin typeface="Arial"/>
                <a:cs typeface="Arial"/>
              </a:rPr>
              <a:t>u</a:t>
            </a:r>
            <a:r>
              <a:rPr sz="800" spc="20" dirty="0">
                <a:latin typeface="Arial"/>
                <a:cs typeface="Arial"/>
              </a:rPr>
              <a:t>m formations</a:t>
            </a:r>
            <a:endParaRPr sz="800" dirty="0">
              <a:latin typeface="Arial"/>
              <a:cs typeface="Arial"/>
            </a:endParaRPr>
          </a:p>
        </p:txBody>
      </p:sp>
      <p:sp>
        <p:nvSpPr>
          <p:cNvPr id="80" name="object 80">
            <a:extLst>
              <a:ext uri="{FF2B5EF4-FFF2-40B4-BE49-F238E27FC236}">
                <a16:creationId xmlns:a16="http://schemas.microsoft.com/office/drawing/2014/main" id="{F75B08E6-BFAA-4EDC-A949-C1895B0DA264}"/>
              </a:ext>
            </a:extLst>
          </p:cNvPr>
          <p:cNvSpPr txBox="1"/>
          <p:nvPr/>
        </p:nvSpPr>
        <p:spPr>
          <a:xfrm>
            <a:off x="7661412" y="5069719"/>
            <a:ext cx="45720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2069" rIns="0" bIns="0" rtlCol="0" anchor="t">
            <a:spAutoFit/>
          </a:bodyPr>
          <a:lstStyle/>
          <a:p>
            <a:pPr marL="107314">
              <a:lnSpc>
                <a:spcPct val="100000"/>
              </a:lnSpc>
              <a:spcBef>
                <a:spcPts val="409"/>
              </a:spcBef>
            </a:pPr>
            <a:r>
              <a:rPr sz="800" b="1" spc="20" dirty="0">
                <a:solidFill>
                  <a:srgbClr val="FFFFFF"/>
                </a:solidFill>
                <a:latin typeface="Arial"/>
                <a:cs typeface="Arial"/>
              </a:rPr>
              <a:t>2010</a:t>
            </a:r>
            <a:endParaRPr sz="800" dirty="0">
              <a:latin typeface="Arial"/>
              <a:cs typeface="Arial"/>
            </a:endParaRPr>
          </a:p>
        </p:txBody>
      </p:sp>
      <p:sp>
        <p:nvSpPr>
          <p:cNvPr id="81" name="object 81">
            <a:extLst>
              <a:ext uri="{FF2B5EF4-FFF2-40B4-BE49-F238E27FC236}">
                <a16:creationId xmlns:a16="http://schemas.microsoft.com/office/drawing/2014/main" id="{BDADE6EC-FD31-46CF-923B-1AEC87C22B8E}"/>
              </a:ext>
            </a:extLst>
          </p:cNvPr>
          <p:cNvSpPr txBox="1"/>
          <p:nvPr/>
        </p:nvSpPr>
        <p:spPr>
          <a:xfrm>
            <a:off x="6745390" y="4324958"/>
            <a:ext cx="1010285" cy="505267"/>
          </a:xfrm>
          <a:prstGeom prst="rect">
            <a:avLst/>
          </a:prstGeom>
        </p:spPr>
        <p:txBody>
          <a:bodyPr vert="horz" wrap="square" lIns="0" tIns="12700" rIns="0" bIns="0" rtlCol="0">
            <a:spAutoFit/>
          </a:bodyPr>
          <a:lstStyle/>
          <a:p>
            <a:pPr marL="12700" marR="5080" algn="ctr">
              <a:lnSpc>
                <a:spcPct val="100000"/>
              </a:lnSpc>
              <a:spcBef>
                <a:spcPts val="100"/>
              </a:spcBef>
            </a:pPr>
            <a:r>
              <a:rPr sz="800" spc="-5" dirty="0">
                <a:latin typeface="Arial"/>
                <a:cs typeface="Arial"/>
              </a:rPr>
              <a:t>De</a:t>
            </a:r>
            <a:r>
              <a:rPr sz="800" dirty="0">
                <a:latin typeface="Arial"/>
                <a:cs typeface="Arial"/>
              </a:rPr>
              <a:t>v</a:t>
            </a:r>
            <a:r>
              <a:rPr sz="800" spc="10" dirty="0">
                <a:latin typeface="Arial"/>
                <a:cs typeface="Arial"/>
              </a:rPr>
              <a:t>el</a:t>
            </a:r>
            <a:r>
              <a:rPr sz="800" spc="20" dirty="0">
                <a:latin typeface="Arial"/>
                <a:cs typeface="Arial"/>
              </a:rPr>
              <a:t>opme</a:t>
            </a:r>
            <a:r>
              <a:rPr sz="800" spc="15" dirty="0">
                <a:latin typeface="Arial"/>
                <a:cs typeface="Arial"/>
              </a:rPr>
              <a:t>n</a:t>
            </a:r>
            <a:r>
              <a:rPr sz="800" spc="40" dirty="0">
                <a:latin typeface="Arial"/>
                <a:cs typeface="Arial"/>
              </a:rPr>
              <a:t>t</a:t>
            </a:r>
            <a:r>
              <a:rPr sz="800" spc="-60" dirty="0">
                <a:latin typeface="Arial"/>
                <a:cs typeface="Arial"/>
              </a:rPr>
              <a:t> </a:t>
            </a:r>
            <a:r>
              <a:rPr sz="800" spc="5" dirty="0">
                <a:latin typeface="Arial"/>
                <a:cs typeface="Arial"/>
              </a:rPr>
              <a:t>a</a:t>
            </a:r>
            <a:r>
              <a:rPr sz="800" dirty="0">
                <a:latin typeface="Arial"/>
                <a:cs typeface="Arial"/>
              </a:rPr>
              <a:t>n</a:t>
            </a:r>
            <a:r>
              <a:rPr sz="800" spc="10" dirty="0">
                <a:latin typeface="Arial"/>
                <a:cs typeface="Arial"/>
              </a:rPr>
              <a:t>d  expansion </a:t>
            </a:r>
            <a:r>
              <a:rPr sz="800" spc="35" dirty="0">
                <a:latin typeface="Arial"/>
                <a:cs typeface="Arial"/>
              </a:rPr>
              <a:t>of </a:t>
            </a:r>
            <a:r>
              <a:rPr sz="800" spc="15" dirty="0">
                <a:latin typeface="Arial"/>
                <a:cs typeface="Arial"/>
              </a:rPr>
              <a:t>abiotic </a:t>
            </a:r>
            <a:r>
              <a:rPr sz="800" spc="10" dirty="0">
                <a:latin typeface="Arial"/>
                <a:cs typeface="Arial"/>
              </a:rPr>
              <a:t>stress pro</a:t>
            </a:r>
            <a:r>
              <a:rPr sz="800" spc="25" dirty="0">
                <a:latin typeface="Arial"/>
                <a:cs typeface="Arial"/>
              </a:rPr>
              <a:t>d</a:t>
            </a:r>
            <a:r>
              <a:rPr sz="800" spc="20" dirty="0">
                <a:latin typeface="Arial"/>
                <a:cs typeface="Arial"/>
              </a:rPr>
              <a:t>u</a:t>
            </a:r>
            <a:r>
              <a:rPr sz="800" dirty="0">
                <a:latin typeface="Arial"/>
                <a:cs typeface="Arial"/>
              </a:rPr>
              <a:t>c</a:t>
            </a:r>
            <a:r>
              <a:rPr sz="800" spc="25" dirty="0">
                <a:latin typeface="Arial"/>
                <a:cs typeface="Arial"/>
              </a:rPr>
              <a:t>ts</a:t>
            </a:r>
            <a:r>
              <a:rPr sz="800" spc="-40" dirty="0">
                <a:latin typeface="Arial"/>
                <a:cs typeface="Arial"/>
              </a:rPr>
              <a:t> </a:t>
            </a:r>
            <a:r>
              <a:rPr sz="800" spc="-45" dirty="0">
                <a:latin typeface="Arial"/>
                <a:cs typeface="Arial"/>
              </a:rPr>
              <a:t>(</a:t>
            </a:r>
            <a:r>
              <a:rPr sz="800" spc="-40" dirty="0">
                <a:latin typeface="Arial"/>
                <a:cs typeface="Arial"/>
              </a:rPr>
              <a:t>C</a:t>
            </a:r>
            <a:r>
              <a:rPr sz="800" spc="10" dirty="0">
                <a:latin typeface="Arial"/>
                <a:cs typeface="Arial"/>
              </a:rPr>
              <a:t>a</a:t>
            </a:r>
            <a:r>
              <a:rPr sz="800" spc="5" dirty="0">
                <a:latin typeface="Arial"/>
                <a:cs typeface="Arial"/>
              </a:rPr>
              <a:t>le</a:t>
            </a:r>
            <a:r>
              <a:rPr sz="800" dirty="0">
                <a:latin typeface="Arial"/>
                <a:cs typeface="Arial"/>
              </a:rPr>
              <a:t>x</a:t>
            </a:r>
            <a:r>
              <a:rPr sz="800" spc="20" dirty="0">
                <a:latin typeface="Arial"/>
                <a:cs typeface="Arial"/>
              </a:rPr>
              <a:t>in</a:t>
            </a:r>
            <a:r>
              <a:rPr sz="800" spc="-75" dirty="0">
                <a:latin typeface="Arial"/>
                <a:cs typeface="Arial"/>
              </a:rPr>
              <a:t>,  </a:t>
            </a:r>
            <a:r>
              <a:rPr sz="800" dirty="0">
                <a:latin typeface="Arial"/>
                <a:cs typeface="Arial"/>
              </a:rPr>
              <a:t>Proactin)</a:t>
            </a:r>
          </a:p>
        </p:txBody>
      </p:sp>
      <p:sp>
        <p:nvSpPr>
          <p:cNvPr id="82" name="object 82">
            <a:extLst>
              <a:ext uri="{FF2B5EF4-FFF2-40B4-BE49-F238E27FC236}">
                <a16:creationId xmlns:a16="http://schemas.microsoft.com/office/drawing/2014/main" id="{10CA8254-1C17-4C42-BAC7-FC93BF946BC1}"/>
              </a:ext>
            </a:extLst>
          </p:cNvPr>
          <p:cNvSpPr txBox="1"/>
          <p:nvPr/>
        </p:nvSpPr>
        <p:spPr>
          <a:xfrm>
            <a:off x="6885011" y="4032634"/>
            <a:ext cx="73152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1435" rIns="0" bIns="0" rtlCol="0" anchor="t">
            <a:spAutoFit/>
          </a:bodyPr>
          <a:lstStyle/>
          <a:p>
            <a:pPr marL="106680">
              <a:lnSpc>
                <a:spcPct val="100000"/>
              </a:lnSpc>
              <a:spcBef>
                <a:spcPts val="405"/>
              </a:spcBef>
            </a:pPr>
            <a:r>
              <a:rPr sz="800" b="1" spc="10" dirty="0">
                <a:solidFill>
                  <a:srgbClr val="FFFFFF"/>
                </a:solidFill>
                <a:latin typeface="Arial"/>
                <a:cs typeface="Arial"/>
              </a:rPr>
              <a:t>Mi</a:t>
            </a:r>
            <a:r>
              <a:rPr sz="800" b="1" spc="-30" dirty="0">
                <a:solidFill>
                  <a:srgbClr val="FFFFFF"/>
                </a:solidFill>
                <a:latin typeface="Arial"/>
                <a:cs typeface="Arial"/>
              </a:rPr>
              <a:t>d</a:t>
            </a:r>
            <a:r>
              <a:rPr sz="800" b="1" spc="-65" dirty="0">
                <a:solidFill>
                  <a:srgbClr val="FFFFFF"/>
                </a:solidFill>
                <a:latin typeface="Arial"/>
                <a:cs typeface="Arial"/>
              </a:rPr>
              <a:t> </a:t>
            </a:r>
            <a:r>
              <a:rPr sz="800" b="1" spc="70" dirty="0">
                <a:solidFill>
                  <a:srgbClr val="FFFFFF"/>
                </a:solidFill>
                <a:latin typeface="Arial"/>
                <a:cs typeface="Arial"/>
              </a:rPr>
              <a:t>2</a:t>
            </a:r>
            <a:r>
              <a:rPr sz="800" b="1" spc="65" dirty="0">
                <a:solidFill>
                  <a:srgbClr val="FFFFFF"/>
                </a:solidFill>
                <a:latin typeface="Arial"/>
                <a:cs typeface="Arial"/>
              </a:rPr>
              <a:t>0</a:t>
            </a:r>
            <a:r>
              <a:rPr sz="800" b="1" spc="114" dirty="0">
                <a:solidFill>
                  <a:srgbClr val="FFFFFF"/>
                </a:solidFill>
                <a:latin typeface="Arial"/>
                <a:cs typeface="Arial"/>
              </a:rPr>
              <a:t>00</a:t>
            </a:r>
            <a:r>
              <a:rPr sz="800" b="1" spc="-45" dirty="0">
                <a:solidFill>
                  <a:srgbClr val="FFFFFF"/>
                </a:solidFill>
                <a:latin typeface="Arial"/>
                <a:cs typeface="Arial"/>
              </a:rPr>
              <a:t>s</a:t>
            </a:r>
            <a:endParaRPr sz="800" dirty="0">
              <a:latin typeface="Arial"/>
              <a:cs typeface="Arial"/>
            </a:endParaRPr>
          </a:p>
        </p:txBody>
      </p:sp>
      <p:sp>
        <p:nvSpPr>
          <p:cNvPr id="83" name="object 83">
            <a:extLst>
              <a:ext uri="{FF2B5EF4-FFF2-40B4-BE49-F238E27FC236}">
                <a16:creationId xmlns:a16="http://schemas.microsoft.com/office/drawing/2014/main" id="{512D6D5F-41AB-4292-83CF-4D1FA66460FC}"/>
              </a:ext>
            </a:extLst>
          </p:cNvPr>
          <p:cNvSpPr txBox="1"/>
          <p:nvPr/>
        </p:nvSpPr>
        <p:spPr>
          <a:xfrm>
            <a:off x="8721686" y="4288336"/>
            <a:ext cx="710565" cy="394980"/>
          </a:xfrm>
          <a:prstGeom prst="rect">
            <a:avLst/>
          </a:prstGeom>
        </p:spPr>
        <p:txBody>
          <a:bodyPr vert="horz" wrap="square" lIns="0" tIns="12700" rIns="0" bIns="0" rtlCol="0">
            <a:spAutoFit/>
          </a:bodyPr>
          <a:lstStyle/>
          <a:p>
            <a:pPr marL="12700" marR="5080" algn="ctr">
              <a:lnSpc>
                <a:spcPct val="100000"/>
              </a:lnSpc>
              <a:spcBef>
                <a:spcPts val="100"/>
              </a:spcBef>
            </a:pPr>
            <a:r>
              <a:rPr sz="800" spc="10" dirty="0">
                <a:latin typeface="Arial"/>
                <a:cs typeface="Arial"/>
              </a:rPr>
              <a:t>In</a:t>
            </a:r>
            <a:r>
              <a:rPr sz="800" spc="15" dirty="0">
                <a:latin typeface="Arial"/>
                <a:cs typeface="Arial"/>
              </a:rPr>
              <a:t>tr</a:t>
            </a:r>
            <a:r>
              <a:rPr sz="800" spc="20" dirty="0">
                <a:latin typeface="Arial"/>
                <a:cs typeface="Arial"/>
              </a:rPr>
              <a:t>o</a:t>
            </a:r>
            <a:r>
              <a:rPr sz="800" spc="25" dirty="0">
                <a:latin typeface="Arial"/>
                <a:cs typeface="Arial"/>
              </a:rPr>
              <a:t>d</a:t>
            </a:r>
            <a:r>
              <a:rPr sz="800" spc="20" dirty="0">
                <a:latin typeface="Arial"/>
                <a:cs typeface="Arial"/>
              </a:rPr>
              <a:t>u</a:t>
            </a:r>
            <a:r>
              <a:rPr sz="800" dirty="0">
                <a:latin typeface="Arial"/>
                <a:cs typeface="Arial"/>
              </a:rPr>
              <a:t>c</a:t>
            </a:r>
            <a:r>
              <a:rPr sz="800" spc="35" dirty="0">
                <a:latin typeface="Arial"/>
                <a:cs typeface="Arial"/>
              </a:rPr>
              <a:t>t</a:t>
            </a:r>
            <a:r>
              <a:rPr sz="800" spc="25" dirty="0">
                <a:latin typeface="Arial"/>
                <a:cs typeface="Arial"/>
              </a:rPr>
              <a:t>i</a:t>
            </a:r>
            <a:r>
              <a:rPr sz="800" spc="20" dirty="0">
                <a:latin typeface="Arial"/>
                <a:cs typeface="Arial"/>
              </a:rPr>
              <a:t>o</a:t>
            </a:r>
            <a:r>
              <a:rPr sz="800" spc="25" dirty="0">
                <a:latin typeface="Arial"/>
                <a:cs typeface="Arial"/>
              </a:rPr>
              <a:t>n</a:t>
            </a:r>
            <a:endParaRPr lang="en-US" sz="800" spc="25" dirty="0">
              <a:latin typeface="Arial"/>
              <a:cs typeface="Arial"/>
            </a:endParaRPr>
          </a:p>
          <a:p>
            <a:pPr marL="12700" marR="5080" algn="ctr">
              <a:lnSpc>
                <a:spcPct val="100000"/>
              </a:lnSpc>
              <a:spcBef>
                <a:spcPts val="100"/>
              </a:spcBef>
            </a:pPr>
            <a:r>
              <a:rPr sz="800" spc="-25" dirty="0">
                <a:latin typeface="Arial"/>
                <a:cs typeface="Arial"/>
              </a:rPr>
              <a:t> </a:t>
            </a:r>
            <a:r>
              <a:rPr sz="800" spc="20" dirty="0">
                <a:latin typeface="Arial"/>
                <a:cs typeface="Arial"/>
              </a:rPr>
              <a:t>o</a:t>
            </a:r>
            <a:r>
              <a:rPr sz="800" spc="55" dirty="0">
                <a:latin typeface="Arial"/>
                <a:cs typeface="Arial"/>
              </a:rPr>
              <a:t>f </a:t>
            </a:r>
            <a:r>
              <a:rPr sz="800" dirty="0">
                <a:latin typeface="Arial"/>
                <a:cs typeface="Arial"/>
              </a:rPr>
              <a:t>Spur</a:t>
            </a:r>
            <a:r>
              <a:rPr sz="800" spc="-50" dirty="0">
                <a:latin typeface="Arial"/>
                <a:cs typeface="Arial"/>
              </a:rPr>
              <a:t> </a:t>
            </a:r>
            <a:r>
              <a:rPr sz="800" spc="-15" dirty="0">
                <a:latin typeface="Arial"/>
                <a:cs typeface="Arial"/>
              </a:rPr>
              <a:t>Shield®</a:t>
            </a:r>
            <a:endParaRPr sz="800" dirty="0">
              <a:latin typeface="Arial"/>
              <a:cs typeface="Arial"/>
            </a:endParaRPr>
          </a:p>
        </p:txBody>
      </p:sp>
      <p:sp>
        <p:nvSpPr>
          <p:cNvPr id="84" name="object 84">
            <a:extLst>
              <a:ext uri="{FF2B5EF4-FFF2-40B4-BE49-F238E27FC236}">
                <a16:creationId xmlns:a16="http://schemas.microsoft.com/office/drawing/2014/main" id="{0A9AD764-659F-4352-AAF1-DE27A22FC0B3}"/>
              </a:ext>
            </a:extLst>
          </p:cNvPr>
          <p:cNvSpPr txBox="1"/>
          <p:nvPr/>
        </p:nvSpPr>
        <p:spPr>
          <a:xfrm>
            <a:off x="8666086" y="5075563"/>
            <a:ext cx="45720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1435" rIns="0" bIns="0" rtlCol="0" anchor="t">
            <a:spAutoFit/>
          </a:bodyPr>
          <a:lstStyle/>
          <a:p>
            <a:pPr marL="107314">
              <a:lnSpc>
                <a:spcPct val="100000"/>
              </a:lnSpc>
              <a:spcBef>
                <a:spcPts val="405"/>
              </a:spcBef>
            </a:pPr>
            <a:r>
              <a:rPr sz="800" b="1" spc="-10" dirty="0">
                <a:solidFill>
                  <a:srgbClr val="FFFFFF"/>
                </a:solidFill>
                <a:latin typeface="Arial"/>
                <a:cs typeface="Arial"/>
              </a:rPr>
              <a:t>2015</a:t>
            </a:r>
            <a:endParaRPr sz="800" dirty="0">
              <a:latin typeface="Arial"/>
              <a:cs typeface="Arial"/>
            </a:endParaRPr>
          </a:p>
        </p:txBody>
      </p:sp>
      <p:sp>
        <p:nvSpPr>
          <p:cNvPr id="85" name="object 85">
            <a:extLst>
              <a:ext uri="{FF2B5EF4-FFF2-40B4-BE49-F238E27FC236}">
                <a16:creationId xmlns:a16="http://schemas.microsoft.com/office/drawing/2014/main" id="{A777E2E5-1DB4-4D52-93B1-7E9AD8A416BE}"/>
              </a:ext>
            </a:extLst>
          </p:cNvPr>
          <p:cNvSpPr txBox="1"/>
          <p:nvPr/>
        </p:nvSpPr>
        <p:spPr>
          <a:xfrm>
            <a:off x="8470076" y="5376726"/>
            <a:ext cx="942975" cy="391795"/>
          </a:xfrm>
          <a:prstGeom prst="rect">
            <a:avLst/>
          </a:prstGeom>
        </p:spPr>
        <p:txBody>
          <a:bodyPr vert="horz" wrap="square" lIns="0" tIns="12700" rIns="0" bIns="0" rtlCol="0">
            <a:spAutoFit/>
          </a:bodyPr>
          <a:lstStyle/>
          <a:p>
            <a:pPr marL="12700" marR="5080" algn="ctr">
              <a:lnSpc>
                <a:spcPct val="100000"/>
              </a:lnSpc>
              <a:spcBef>
                <a:spcPts val="100"/>
              </a:spcBef>
            </a:pPr>
            <a:r>
              <a:rPr sz="800" spc="15" dirty="0">
                <a:latin typeface="Arial"/>
                <a:cs typeface="Arial"/>
              </a:rPr>
              <a:t>Acquired </a:t>
            </a:r>
            <a:r>
              <a:rPr sz="800" spc="5" dirty="0">
                <a:latin typeface="Arial"/>
                <a:cs typeface="Arial"/>
              </a:rPr>
              <a:t>Plant </a:t>
            </a:r>
            <a:r>
              <a:rPr sz="800" spc="10" dirty="0">
                <a:latin typeface="Arial"/>
                <a:cs typeface="Arial"/>
              </a:rPr>
              <a:t> </a:t>
            </a:r>
            <a:r>
              <a:rPr sz="800" spc="5" dirty="0">
                <a:latin typeface="Arial"/>
                <a:cs typeface="Arial"/>
              </a:rPr>
              <a:t>BioTech </a:t>
            </a:r>
            <a:r>
              <a:rPr sz="800" spc="30" dirty="0">
                <a:latin typeface="Arial"/>
                <a:cs typeface="Arial"/>
              </a:rPr>
              <a:t>to </a:t>
            </a:r>
            <a:r>
              <a:rPr sz="800" spc="10" dirty="0">
                <a:latin typeface="Arial"/>
                <a:cs typeface="Arial"/>
              </a:rPr>
              <a:t>expand </a:t>
            </a:r>
            <a:r>
              <a:rPr sz="800" spc="15" dirty="0">
                <a:latin typeface="Arial"/>
                <a:cs typeface="Arial"/>
              </a:rPr>
              <a:t> </a:t>
            </a:r>
            <a:r>
              <a:rPr sz="800" spc="20" dirty="0">
                <a:latin typeface="Arial"/>
                <a:cs typeface="Arial"/>
              </a:rPr>
              <a:t>bio</a:t>
            </a:r>
            <a:r>
              <a:rPr sz="800" spc="25" dirty="0">
                <a:latin typeface="Arial"/>
                <a:cs typeface="Arial"/>
              </a:rPr>
              <a:t>l</a:t>
            </a:r>
            <a:r>
              <a:rPr sz="800" spc="20" dirty="0">
                <a:latin typeface="Arial"/>
                <a:cs typeface="Arial"/>
              </a:rPr>
              <a:t>o</a:t>
            </a:r>
            <a:r>
              <a:rPr sz="800" spc="15" dirty="0">
                <a:latin typeface="Arial"/>
                <a:cs typeface="Arial"/>
              </a:rPr>
              <a:t>gi</a:t>
            </a:r>
            <a:r>
              <a:rPr sz="800" spc="25" dirty="0">
                <a:latin typeface="Arial"/>
                <a:cs typeface="Arial"/>
              </a:rPr>
              <a:t>c</a:t>
            </a:r>
            <a:r>
              <a:rPr sz="800" spc="10" dirty="0">
                <a:latin typeface="Arial"/>
                <a:cs typeface="Arial"/>
              </a:rPr>
              <a:t>a</a:t>
            </a:r>
            <a:r>
              <a:rPr sz="800" spc="5" dirty="0">
                <a:latin typeface="Arial"/>
                <a:cs typeface="Arial"/>
              </a:rPr>
              <a:t>l</a:t>
            </a:r>
            <a:r>
              <a:rPr sz="800" spc="10" dirty="0">
                <a:latin typeface="Arial"/>
                <a:cs typeface="Arial"/>
              </a:rPr>
              <a:t>s</a:t>
            </a:r>
            <a:r>
              <a:rPr sz="800" spc="-50" dirty="0">
                <a:latin typeface="Arial"/>
                <a:cs typeface="Arial"/>
              </a:rPr>
              <a:t> </a:t>
            </a:r>
            <a:r>
              <a:rPr sz="800" spc="25" dirty="0">
                <a:latin typeface="Arial"/>
                <a:cs typeface="Arial"/>
              </a:rPr>
              <a:t>p</a:t>
            </a:r>
            <a:r>
              <a:rPr sz="800" spc="15" dirty="0">
                <a:latin typeface="Arial"/>
                <a:cs typeface="Arial"/>
              </a:rPr>
              <a:t>lat</a:t>
            </a:r>
            <a:r>
              <a:rPr sz="800" spc="50" dirty="0">
                <a:latin typeface="Arial"/>
                <a:cs typeface="Arial"/>
              </a:rPr>
              <a:t>f</a:t>
            </a:r>
            <a:r>
              <a:rPr sz="800" spc="20" dirty="0">
                <a:latin typeface="Arial"/>
                <a:cs typeface="Arial"/>
              </a:rPr>
              <a:t>orm</a:t>
            </a:r>
            <a:endParaRPr sz="800" dirty="0">
              <a:latin typeface="Arial"/>
              <a:cs typeface="Arial"/>
            </a:endParaRPr>
          </a:p>
        </p:txBody>
      </p:sp>
      <p:sp>
        <p:nvSpPr>
          <p:cNvPr id="86" name="object 86">
            <a:extLst>
              <a:ext uri="{FF2B5EF4-FFF2-40B4-BE49-F238E27FC236}">
                <a16:creationId xmlns:a16="http://schemas.microsoft.com/office/drawing/2014/main" id="{4A02FE86-7255-40D6-8170-6B745345432E}"/>
              </a:ext>
            </a:extLst>
          </p:cNvPr>
          <p:cNvSpPr txBox="1"/>
          <p:nvPr/>
        </p:nvSpPr>
        <p:spPr>
          <a:xfrm>
            <a:off x="8802202" y="4024314"/>
            <a:ext cx="457200" cy="22860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0" tIns="51435" rIns="0" bIns="0" rtlCol="0" anchor="t">
            <a:spAutoFit/>
          </a:bodyPr>
          <a:lstStyle/>
          <a:p>
            <a:pPr marL="107314">
              <a:lnSpc>
                <a:spcPct val="100000"/>
              </a:lnSpc>
              <a:spcBef>
                <a:spcPts val="405"/>
              </a:spcBef>
            </a:pPr>
            <a:r>
              <a:rPr sz="800" b="1" spc="-10" dirty="0">
                <a:solidFill>
                  <a:srgbClr val="FFFFFF"/>
                </a:solidFill>
                <a:latin typeface="Arial"/>
                <a:cs typeface="Arial"/>
              </a:rPr>
              <a:t>2015</a:t>
            </a:r>
            <a:endParaRPr sz="800" dirty="0">
              <a:latin typeface="Arial"/>
              <a:cs typeface="Arial"/>
            </a:endParaRPr>
          </a:p>
        </p:txBody>
      </p:sp>
      <p:sp>
        <p:nvSpPr>
          <p:cNvPr id="89" name="object 41">
            <a:extLst>
              <a:ext uri="{FF2B5EF4-FFF2-40B4-BE49-F238E27FC236}">
                <a16:creationId xmlns:a16="http://schemas.microsoft.com/office/drawing/2014/main" id="{B9819543-91FD-4DC8-B070-F6DF44B68129}"/>
              </a:ext>
            </a:extLst>
          </p:cNvPr>
          <p:cNvSpPr txBox="1"/>
          <p:nvPr/>
        </p:nvSpPr>
        <p:spPr>
          <a:xfrm>
            <a:off x="7848737" y="3374505"/>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20</a:t>
            </a:r>
            <a:r>
              <a:rPr lang="en-US" sz="1100" b="1" spc="-30" dirty="0">
                <a:solidFill>
                  <a:schemeClr val="bg2">
                    <a:lumMod val="10000"/>
                  </a:schemeClr>
                </a:solidFill>
                <a:latin typeface="Arial Narrow"/>
                <a:cs typeface="Arial Narrow"/>
              </a:rPr>
              <a:t>1</a:t>
            </a:r>
            <a:r>
              <a:rPr sz="1100" b="1" spc="-30" dirty="0">
                <a:solidFill>
                  <a:schemeClr val="bg2">
                    <a:lumMod val="10000"/>
                  </a:schemeClr>
                </a:solidFill>
                <a:latin typeface="Arial Narrow"/>
                <a:cs typeface="Arial Narrow"/>
              </a:rPr>
              <a:t>0</a:t>
            </a:r>
            <a:endParaRPr sz="1100" b="1" dirty="0">
              <a:solidFill>
                <a:schemeClr val="bg2">
                  <a:lumMod val="10000"/>
                </a:schemeClr>
              </a:solidFill>
              <a:latin typeface="Arial Narrow"/>
              <a:cs typeface="Arial Narrow"/>
            </a:endParaRPr>
          </a:p>
        </p:txBody>
      </p:sp>
      <p:sp>
        <p:nvSpPr>
          <p:cNvPr id="90" name="object 41">
            <a:extLst>
              <a:ext uri="{FF2B5EF4-FFF2-40B4-BE49-F238E27FC236}">
                <a16:creationId xmlns:a16="http://schemas.microsoft.com/office/drawing/2014/main" id="{0DAE4325-AFF1-4A5A-B088-F4F23D09A69D}"/>
              </a:ext>
            </a:extLst>
          </p:cNvPr>
          <p:cNvSpPr txBox="1"/>
          <p:nvPr/>
        </p:nvSpPr>
        <p:spPr>
          <a:xfrm>
            <a:off x="8335139" y="3377596"/>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20</a:t>
            </a:r>
            <a:r>
              <a:rPr lang="en-US" sz="1100" b="1" spc="-30" dirty="0">
                <a:solidFill>
                  <a:schemeClr val="bg2">
                    <a:lumMod val="10000"/>
                  </a:schemeClr>
                </a:solidFill>
                <a:latin typeface="Arial Narrow"/>
                <a:cs typeface="Arial Narrow"/>
              </a:rPr>
              <a:t>14</a:t>
            </a:r>
            <a:endParaRPr sz="1100" b="1" dirty="0">
              <a:solidFill>
                <a:schemeClr val="bg2">
                  <a:lumMod val="10000"/>
                </a:schemeClr>
              </a:solidFill>
              <a:latin typeface="Arial Narrow"/>
              <a:cs typeface="Arial Narrow"/>
            </a:endParaRPr>
          </a:p>
        </p:txBody>
      </p:sp>
      <p:sp>
        <p:nvSpPr>
          <p:cNvPr id="91" name="object 41">
            <a:extLst>
              <a:ext uri="{FF2B5EF4-FFF2-40B4-BE49-F238E27FC236}">
                <a16:creationId xmlns:a16="http://schemas.microsoft.com/office/drawing/2014/main" id="{E3208E0D-E816-4A07-9013-2468A91EF413}"/>
              </a:ext>
            </a:extLst>
          </p:cNvPr>
          <p:cNvSpPr txBox="1"/>
          <p:nvPr/>
        </p:nvSpPr>
        <p:spPr>
          <a:xfrm>
            <a:off x="8721686" y="3377596"/>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20</a:t>
            </a:r>
            <a:r>
              <a:rPr lang="en-US" sz="1100" b="1" spc="-30" dirty="0">
                <a:solidFill>
                  <a:schemeClr val="bg2">
                    <a:lumMod val="10000"/>
                  </a:schemeClr>
                </a:solidFill>
                <a:latin typeface="Arial Narrow"/>
                <a:cs typeface="Arial Narrow"/>
              </a:rPr>
              <a:t>15</a:t>
            </a:r>
            <a:endParaRPr sz="1100" b="1" dirty="0">
              <a:solidFill>
                <a:schemeClr val="bg2">
                  <a:lumMod val="10000"/>
                </a:schemeClr>
              </a:solidFill>
              <a:latin typeface="Arial Narrow"/>
              <a:cs typeface="Arial Narrow"/>
            </a:endParaRPr>
          </a:p>
        </p:txBody>
      </p:sp>
      <p:sp>
        <p:nvSpPr>
          <p:cNvPr id="92" name="object 41">
            <a:extLst>
              <a:ext uri="{FF2B5EF4-FFF2-40B4-BE49-F238E27FC236}">
                <a16:creationId xmlns:a16="http://schemas.microsoft.com/office/drawing/2014/main" id="{B6ACD72B-2ED0-4B11-B1F2-BFBC777F3149}"/>
              </a:ext>
            </a:extLst>
          </p:cNvPr>
          <p:cNvSpPr txBox="1"/>
          <p:nvPr/>
        </p:nvSpPr>
        <p:spPr>
          <a:xfrm>
            <a:off x="9108233" y="3377596"/>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20</a:t>
            </a:r>
            <a:r>
              <a:rPr lang="en-US" sz="1100" b="1" spc="-30" dirty="0">
                <a:solidFill>
                  <a:schemeClr val="bg2">
                    <a:lumMod val="10000"/>
                  </a:schemeClr>
                </a:solidFill>
                <a:latin typeface="Arial Narrow"/>
                <a:cs typeface="Arial Narrow"/>
              </a:rPr>
              <a:t>16</a:t>
            </a:r>
            <a:endParaRPr sz="1100" b="1" dirty="0">
              <a:solidFill>
                <a:schemeClr val="bg2">
                  <a:lumMod val="10000"/>
                </a:schemeClr>
              </a:solidFill>
              <a:latin typeface="Arial Narrow"/>
              <a:cs typeface="Arial Narrow"/>
            </a:endParaRPr>
          </a:p>
        </p:txBody>
      </p:sp>
      <p:sp>
        <p:nvSpPr>
          <p:cNvPr id="94" name="object 41">
            <a:extLst>
              <a:ext uri="{FF2B5EF4-FFF2-40B4-BE49-F238E27FC236}">
                <a16:creationId xmlns:a16="http://schemas.microsoft.com/office/drawing/2014/main" id="{B2B2BDC0-2AEE-4D7E-9680-39701FA08811}"/>
              </a:ext>
            </a:extLst>
          </p:cNvPr>
          <p:cNvSpPr txBox="1"/>
          <p:nvPr/>
        </p:nvSpPr>
        <p:spPr>
          <a:xfrm>
            <a:off x="10021477" y="3378800"/>
            <a:ext cx="269875"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chemeClr val="bg2">
                    <a:lumMod val="10000"/>
                  </a:schemeClr>
                </a:solidFill>
                <a:latin typeface="Arial Narrow"/>
                <a:cs typeface="Arial Narrow"/>
              </a:rPr>
              <a:t>20</a:t>
            </a:r>
            <a:r>
              <a:rPr lang="en-US" sz="1100" b="1" spc="-30" dirty="0">
                <a:solidFill>
                  <a:schemeClr val="bg2">
                    <a:lumMod val="10000"/>
                  </a:schemeClr>
                </a:solidFill>
                <a:latin typeface="Arial Narrow"/>
                <a:cs typeface="Arial Narrow"/>
              </a:rPr>
              <a:t>19</a:t>
            </a:r>
            <a:endParaRPr sz="1100" b="1" dirty="0">
              <a:solidFill>
                <a:schemeClr val="bg2">
                  <a:lumMod val="10000"/>
                </a:schemeClr>
              </a:solidFill>
              <a:latin typeface="Arial Narrow"/>
              <a:cs typeface="Arial Narrow"/>
            </a:endParaRPr>
          </a:p>
        </p:txBody>
      </p:sp>
      <p:cxnSp>
        <p:nvCxnSpPr>
          <p:cNvPr id="7" name="Straight Connector 6">
            <a:extLst>
              <a:ext uri="{FF2B5EF4-FFF2-40B4-BE49-F238E27FC236}">
                <a16:creationId xmlns:a16="http://schemas.microsoft.com/office/drawing/2014/main" id="{49BC7BAC-3B74-4504-8528-5D74417C8E73}"/>
              </a:ext>
            </a:extLst>
          </p:cNvPr>
          <p:cNvCxnSpPr>
            <a:cxnSpLocks/>
          </p:cNvCxnSpPr>
          <p:nvPr/>
        </p:nvCxnSpPr>
        <p:spPr>
          <a:xfrm flipH="1">
            <a:off x="1072593" y="2405385"/>
            <a:ext cx="8832" cy="92159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522108A-372F-4A12-87DC-C6F8E6E0069C}"/>
              </a:ext>
            </a:extLst>
          </p:cNvPr>
          <p:cNvSpPr>
            <a:spLocks noChangeAspect="1"/>
          </p:cNvSpPr>
          <p:nvPr/>
        </p:nvSpPr>
        <p:spPr>
          <a:xfrm>
            <a:off x="1036013" y="3313657"/>
            <a:ext cx="90824"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8AA72814-41C0-45B3-A778-C656D50E664B}"/>
              </a:ext>
            </a:extLst>
          </p:cNvPr>
          <p:cNvCxnSpPr>
            <a:cxnSpLocks/>
          </p:cNvCxnSpPr>
          <p:nvPr/>
        </p:nvCxnSpPr>
        <p:spPr>
          <a:xfrm>
            <a:off x="1536460" y="3591047"/>
            <a:ext cx="0" cy="3643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D478582B-061B-4431-921D-9EA8DA9B547F}"/>
              </a:ext>
            </a:extLst>
          </p:cNvPr>
          <p:cNvSpPr>
            <a:spLocks noChangeAspect="1"/>
          </p:cNvSpPr>
          <p:nvPr/>
        </p:nvSpPr>
        <p:spPr>
          <a:xfrm>
            <a:off x="1488492" y="3513301"/>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Connector 96">
            <a:extLst>
              <a:ext uri="{FF2B5EF4-FFF2-40B4-BE49-F238E27FC236}">
                <a16:creationId xmlns:a16="http://schemas.microsoft.com/office/drawing/2014/main" id="{9C277DDD-2E17-4B5A-8BE5-B0F526CD52C1}"/>
              </a:ext>
            </a:extLst>
          </p:cNvPr>
          <p:cNvCxnSpPr>
            <a:cxnSpLocks/>
          </p:cNvCxnSpPr>
          <p:nvPr/>
        </p:nvCxnSpPr>
        <p:spPr>
          <a:xfrm>
            <a:off x="2283509" y="3055724"/>
            <a:ext cx="0" cy="26483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89D96F5-4406-4D58-B620-F1868522AE0B}"/>
              </a:ext>
            </a:extLst>
          </p:cNvPr>
          <p:cNvSpPr>
            <a:spLocks noChangeAspect="1"/>
          </p:cNvSpPr>
          <p:nvPr/>
        </p:nvSpPr>
        <p:spPr>
          <a:xfrm>
            <a:off x="2247564" y="3307235"/>
            <a:ext cx="90824"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9" name="Straight Connector 98">
            <a:extLst>
              <a:ext uri="{FF2B5EF4-FFF2-40B4-BE49-F238E27FC236}">
                <a16:creationId xmlns:a16="http://schemas.microsoft.com/office/drawing/2014/main" id="{AC1C8EA8-A90F-4DE9-B464-8BCF2D6C63C4}"/>
              </a:ext>
            </a:extLst>
          </p:cNvPr>
          <p:cNvCxnSpPr>
            <a:cxnSpLocks/>
          </p:cNvCxnSpPr>
          <p:nvPr/>
        </p:nvCxnSpPr>
        <p:spPr>
          <a:xfrm>
            <a:off x="3070059" y="3597464"/>
            <a:ext cx="0" cy="14163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9B35A154-B929-4463-A34B-1DE90A30D728}"/>
              </a:ext>
            </a:extLst>
          </p:cNvPr>
          <p:cNvSpPr>
            <a:spLocks noChangeAspect="1"/>
          </p:cNvSpPr>
          <p:nvPr/>
        </p:nvSpPr>
        <p:spPr>
          <a:xfrm>
            <a:off x="3022091" y="3519718"/>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a:extLst>
              <a:ext uri="{FF2B5EF4-FFF2-40B4-BE49-F238E27FC236}">
                <a16:creationId xmlns:a16="http://schemas.microsoft.com/office/drawing/2014/main" id="{E2A1DCC7-E1FF-4899-9D6C-FEC9FEB13303}"/>
              </a:ext>
            </a:extLst>
          </p:cNvPr>
          <p:cNvCxnSpPr>
            <a:cxnSpLocks/>
          </p:cNvCxnSpPr>
          <p:nvPr/>
        </p:nvCxnSpPr>
        <p:spPr>
          <a:xfrm>
            <a:off x="2595101" y="3597080"/>
            <a:ext cx="0" cy="3643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36E9A064-DE6C-4A83-B5B8-B0E4C900AD68}"/>
              </a:ext>
            </a:extLst>
          </p:cNvPr>
          <p:cNvSpPr>
            <a:spLocks noChangeAspect="1"/>
          </p:cNvSpPr>
          <p:nvPr/>
        </p:nvSpPr>
        <p:spPr>
          <a:xfrm>
            <a:off x="2547133" y="3519334"/>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7" name="Straight Connector 106">
            <a:extLst>
              <a:ext uri="{FF2B5EF4-FFF2-40B4-BE49-F238E27FC236}">
                <a16:creationId xmlns:a16="http://schemas.microsoft.com/office/drawing/2014/main" id="{0F41BAB0-BE10-48BE-AE67-E203FEDF2597}"/>
              </a:ext>
            </a:extLst>
          </p:cNvPr>
          <p:cNvCxnSpPr>
            <a:cxnSpLocks/>
          </p:cNvCxnSpPr>
          <p:nvPr/>
        </p:nvCxnSpPr>
        <p:spPr>
          <a:xfrm>
            <a:off x="4546379" y="3590187"/>
            <a:ext cx="0" cy="36437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E2BDD2F9-203D-4958-AD5C-C76AEAB43764}"/>
              </a:ext>
            </a:extLst>
          </p:cNvPr>
          <p:cNvSpPr>
            <a:spLocks noChangeAspect="1"/>
          </p:cNvSpPr>
          <p:nvPr/>
        </p:nvSpPr>
        <p:spPr>
          <a:xfrm>
            <a:off x="4488251" y="3512441"/>
            <a:ext cx="90824" cy="9144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a:extLst>
              <a:ext uri="{FF2B5EF4-FFF2-40B4-BE49-F238E27FC236}">
                <a16:creationId xmlns:a16="http://schemas.microsoft.com/office/drawing/2014/main" id="{893E2A40-9B3E-422B-A3EA-46EC08A1E4F3}"/>
              </a:ext>
            </a:extLst>
          </p:cNvPr>
          <p:cNvCxnSpPr>
            <a:cxnSpLocks/>
          </p:cNvCxnSpPr>
          <p:nvPr/>
        </p:nvCxnSpPr>
        <p:spPr>
          <a:xfrm>
            <a:off x="5317715" y="3597080"/>
            <a:ext cx="0" cy="36437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58DE6194-D4AC-4729-A826-88540BEE70F0}"/>
              </a:ext>
            </a:extLst>
          </p:cNvPr>
          <p:cNvSpPr>
            <a:spLocks noChangeAspect="1"/>
          </p:cNvSpPr>
          <p:nvPr/>
        </p:nvSpPr>
        <p:spPr>
          <a:xfrm>
            <a:off x="5259587" y="3519334"/>
            <a:ext cx="90824" cy="9144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1" name="Straight Connector 110">
            <a:extLst>
              <a:ext uri="{FF2B5EF4-FFF2-40B4-BE49-F238E27FC236}">
                <a16:creationId xmlns:a16="http://schemas.microsoft.com/office/drawing/2014/main" id="{29D37C56-3B2E-49FE-9833-5264DB01DCF5}"/>
              </a:ext>
            </a:extLst>
          </p:cNvPr>
          <p:cNvCxnSpPr>
            <a:cxnSpLocks/>
          </p:cNvCxnSpPr>
          <p:nvPr/>
        </p:nvCxnSpPr>
        <p:spPr>
          <a:xfrm>
            <a:off x="5012807" y="3586948"/>
            <a:ext cx="0" cy="14163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783FB74C-3DC6-4FDF-B21A-3B6460AFFD26}"/>
              </a:ext>
            </a:extLst>
          </p:cNvPr>
          <p:cNvSpPr>
            <a:spLocks noChangeAspect="1"/>
          </p:cNvSpPr>
          <p:nvPr/>
        </p:nvSpPr>
        <p:spPr>
          <a:xfrm>
            <a:off x="4964839" y="3509202"/>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a:extLst>
              <a:ext uri="{FF2B5EF4-FFF2-40B4-BE49-F238E27FC236}">
                <a16:creationId xmlns:a16="http://schemas.microsoft.com/office/drawing/2014/main" id="{D2943311-FD73-45DF-AFCE-3FAEB5A2A751}"/>
              </a:ext>
            </a:extLst>
          </p:cNvPr>
          <p:cNvCxnSpPr>
            <a:cxnSpLocks/>
          </p:cNvCxnSpPr>
          <p:nvPr/>
        </p:nvCxnSpPr>
        <p:spPr>
          <a:xfrm flipH="1">
            <a:off x="2997859" y="2416247"/>
            <a:ext cx="8832" cy="92159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291BC3D0-2873-4156-86BF-6D73F2487D35}"/>
              </a:ext>
            </a:extLst>
          </p:cNvPr>
          <p:cNvSpPr>
            <a:spLocks noChangeAspect="1"/>
          </p:cNvSpPr>
          <p:nvPr/>
        </p:nvSpPr>
        <p:spPr>
          <a:xfrm>
            <a:off x="2951119" y="3324519"/>
            <a:ext cx="90824" cy="9144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5" name="Straight Connector 114">
            <a:extLst>
              <a:ext uri="{FF2B5EF4-FFF2-40B4-BE49-F238E27FC236}">
                <a16:creationId xmlns:a16="http://schemas.microsoft.com/office/drawing/2014/main" id="{D7DC7A30-B805-4753-84DD-191E10B98882}"/>
              </a:ext>
            </a:extLst>
          </p:cNvPr>
          <p:cNvCxnSpPr>
            <a:cxnSpLocks/>
          </p:cNvCxnSpPr>
          <p:nvPr/>
        </p:nvCxnSpPr>
        <p:spPr>
          <a:xfrm>
            <a:off x="9993596" y="1189582"/>
            <a:ext cx="0" cy="14606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76A2C508-E03F-4260-93B1-369F153D4D9E}"/>
              </a:ext>
            </a:extLst>
          </p:cNvPr>
          <p:cNvSpPr>
            <a:spLocks noChangeAspect="1"/>
          </p:cNvSpPr>
          <p:nvPr/>
        </p:nvSpPr>
        <p:spPr>
          <a:xfrm>
            <a:off x="9955788" y="1111836"/>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7" name="Straight Connector 116">
            <a:extLst>
              <a:ext uri="{FF2B5EF4-FFF2-40B4-BE49-F238E27FC236}">
                <a16:creationId xmlns:a16="http://schemas.microsoft.com/office/drawing/2014/main" id="{48672CA2-EDA5-411F-8745-749F8A7DFD25}"/>
              </a:ext>
            </a:extLst>
          </p:cNvPr>
          <p:cNvCxnSpPr>
            <a:cxnSpLocks/>
          </p:cNvCxnSpPr>
          <p:nvPr/>
        </p:nvCxnSpPr>
        <p:spPr>
          <a:xfrm>
            <a:off x="9993596" y="1491140"/>
            <a:ext cx="0" cy="14606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8A2E74CF-03E0-4648-854B-B413E176B7AB}"/>
              </a:ext>
            </a:extLst>
          </p:cNvPr>
          <p:cNvSpPr>
            <a:spLocks noChangeAspect="1"/>
          </p:cNvSpPr>
          <p:nvPr/>
        </p:nvSpPr>
        <p:spPr>
          <a:xfrm>
            <a:off x="9955788" y="1413394"/>
            <a:ext cx="90824" cy="9144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9" name="Straight Connector 118">
            <a:extLst>
              <a:ext uri="{FF2B5EF4-FFF2-40B4-BE49-F238E27FC236}">
                <a16:creationId xmlns:a16="http://schemas.microsoft.com/office/drawing/2014/main" id="{97C7B7FD-36B8-4863-8057-B4F35812936C}"/>
              </a:ext>
            </a:extLst>
          </p:cNvPr>
          <p:cNvCxnSpPr>
            <a:cxnSpLocks/>
          </p:cNvCxnSpPr>
          <p:nvPr/>
        </p:nvCxnSpPr>
        <p:spPr>
          <a:xfrm>
            <a:off x="3789265" y="3055724"/>
            <a:ext cx="0" cy="26483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CD81BF7E-D912-40E4-9A93-AEB182CD46FD}"/>
              </a:ext>
            </a:extLst>
          </p:cNvPr>
          <p:cNvSpPr>
            <a:spLocks noChangeAspect="1"/>
          </p:cNvSpPr>
          <p:nvPr/>
        </p:nvSpPr>
        <p:spPr>
          <a:xfrm>
            <a:off x="3743160" y="3307235"/>
            <a:ext cx="90824" cy="9144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a:extLst>
              <a:ext uri="{FF2B5EF4-FFF2-40B4-BE49-F238E27FC236}">
                <a16:creationId xmlns:a16="http://schemas.microsoft.com/office/drawing/2014/main" id="{B1E2166E-293C-41BB-8513-2BEA4C505E08}"/>
              </a:ext>
            </a:extLst>
          </p:cNvPr>
          <p:cNvCxnSpPr>
            <a:cxnSpLocks/>
          </p:cNvCxnSpPr>
          <p:nvPr/>
        </p:nvCxnSpPr>
        <p:spPr>
          <a:xfrm flipH="1">
            <a:off x="6092926" y="2402905"/>
            <a:ext cx="8832" cy="92159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2BD7F44-DD82-42B5-A741-75E21E3FB6EE}"/>
              </a:ext>
            </a:extLst>
          </p:cNvPr>
          <p:cNvSpPr>
            <a:spLocks noChangeAspect="1"/>
          </p:cNvSpPr>
          <p:nvPr/>
        </p:nvSpPr>
        <p:spPr>
          <a:xfrm>
            <a:off x="6046186" y="3311177"/>
            <a:ext cx="90824" cy="9144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3" name="Straight Connector 122">
            <a:extLst>
              <a:ext uri="{FF2B5EF4-FFF2-40B4-BE49-F238E27FC236}">
                <a16:creationId xmlns:a16="http://schemas.microsoft.com/office/drawing/2014/main" id="{08E79FBF-7F88-4B72-90DD-60EBB58E7FFD}"/>
              </a:ext>
            </a:extLst>
          </p:cNvPr>
          <p:cNvCxnSpPr>
            <a:cxnSpLocks/>
          </p:cNvCxnSpPr>
          <p:nvPr/>
        </p:nvCxnSpPr>
        <p:spPr>
          <a:xfrm>
            <a:off x="7280862" y="3597080"/>
            <a:ext cx="0" cy="3643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491A56C2-EFBC-485E-86B7-6E2C5A6B6F3D}"/>
              </a:ext>
            </a:extLst>
          </p:cNvPr>
          <p:cNvSpPr>
            <a:spLocks noChangeAspect="1"/>
          </p:cNvSpPr>
          <p:nvPr/>
        </p:nvSpPr>
        <p:spPr>
          <a:xfrm>
            <a:off x="7243054" y="3519334"/>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Connector 124">
            <a:extLst>
              <a:ext uri="{FF2B5EF4-FFF2-40B4-BE49-F238E27FC236}">
                <a16:creationId xmlns:a16="http://schemas.microsoft.com/office/drawing/2014/main" id="{70D12731-7D96-4BF6-BF60-B334DC3A7C51}"/>
              </a:ext>
            </a:extLst>
          </p:cNvPr>
          <p:cNvCxnSpPr>
            <a:cxnSpLocks/>
          </p:cNvCxnSpPr>
          <p:nvPr/>
        </p:nvCxnSpPr>
        <p:spPr>
          <a:xfrm>
            <a:off x="8986106" y="3610774"/>
            <a:ext cx="0" cy="36437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10078EFB-E722-4B85-B1DD-92BDC91F1EE0}"/>
              </a:ext>
            </a:extLst>
          </p:cNvPr>
          <p:cNvSpPr>
            <a:spLocks noChangeAspect="1"/>
          </p:cNvSpPr>
          <p:nvPr/>
        </p:nvSpPr>
        <p:spPr>
          <a:xfrm>
            <a:off x="8939978" y="3555573"/>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a:extLst>
              <a:ext uri="{FF2B5EF4-FFF2-40B4-BE49-F238E27FC236}">
                <a16:creationId xmlns:a16="http://schemas.microsoft.com/office/drawing/2014/main" id="{F9454564-057C-409B-8F61-040873A4F2C7}"/>
              </a:ext>
            </a:extLst>
          </p:cNvPr>
          <p:cNvCxnSpPr>
            <a:cxnSpLocks/>
          </p:cNvCxnSpPr>
          <p:nvPr/>
        </p:nvCxnSpPr>
        <p:spPr>
          <a:xfrm flipH="1">
            <a:off x="8454031" y="2385643"/>
            <a:ext cx="8832" cy="92159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4C9D11C0-0950-4689-BB23-9FF9B38E0968}"/>
              </a:ext>
            </a:extLst>
          </p:cNvPr>
          <p:cNvSpPr>
            <a:spLocks noChangeAspect="1"/>
          </p:cNvSpPr>
          <p:nvPr/>
        </p:nvSpPr>
        <p:spPr>
          <a:xfrm>
            <a:off x="8417451" y="3293915"/>
            <a:ext cx="90824"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9" name="Straight Connector 128">
            <a:extLst>
              <a:ext uri="{FF2B5EF4-FFF2-40B4-BE49-F238E27FC236}">
                <a16:creationId xmlns:a16="http://schemas.microsoft.com/office/drawing/2014/main" id="{4C9FE705-E9CF-4E78-89F5-0751D4A92F40}"/>
              </a:ext>
            </a:extLst>
          </p:cNvPr>
          <p:cNvCxnSpPr>
            <a:cxnSpLocks/>
          </p:cNvCxnSpPr>
          <p:nvPr/>
        </p:nvCxnSpPr>
        <p:spPr>
          <a:xfrm flipH="1">
            <a:off x="9246625" y="2385643"/>
            <a:ext cx="8832" cy="92159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E9103F45-E99F-4DC6-A21E-4FA7B44B4736}"/>
              </a:ext>
            </a:extLst>
          </p:cNvPr>
          <p:cNvSpPr>
            <a:spLocks noChangeAspect="1"/>
          </p:cNvSpPr>
          <p:nvPr/>
        </p:nvSpPr>
        <p:spPr>
          <a:xfrm>
            <a:off x="9199885" y="3293915"/>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Connector 130">
            <a:extLst>
              <a:ext uri="{FF2B5EF4-FFF2-40B4-BE49-F238E27FC236}">
                <a16:creationId xmlns:a16="http://schemas.microsoft.com/office/drawing/2014/main" id="{E524093B-A9B4-4394-AED9-3F2C4281F7AF}"/>
              </a:ext>
            </a:extLst>
          </p:cNvPr>
          <p:cNvCxnSpPr>
            <a:cxnSpLocks/>
          </p:cNvCxnSpPr>
          <p:nvPr/>
        </p:nvCxnSpPr>
        <p:spPr>
          <a:xfrm>
            <a:off x="7946269" y="3606598"/>
            <a:ext cx="0" cy="14163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4EC0E9D0-F636-4761-98C8-3F2AC6FC35C6}"/>
              </a:ext>
            </a:extLst>
          </p:cNvPr>
          <p:cNvSpPr>
            <a:spLocks noChangeAspect="1"/>
          </p:cNvSpPr>
          <p:nvPr/>
        </p:nvSpPr>
        <p:spPr>
          <a:xfrm>
            <a:off x="7906737" y="3539016"/>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Connector 132">
            <a:extLst>
              <a:ext uri="{FF2B5EF4-FFF2-40B4-BE49-F238E27FC236}">
                <a16:creationId xmlns:a16="http://schemas.microsoft.com/office/drawing/2014/main" id="{D1FED5F4-A4DA-4899-BA5D-48E1E1031E56}"/>
              </a:ext>
            </a:extLst>
          </p:cNvPr>
          <p:cNvCxnSpPr>
            <a:cxnSpLocks/>
          </p:cNvCxnSpPr>
          <p:nvPr/>
        </p:nvCxnSpPr>
        <p:spPr>
          <a:xfrm>
            <a:off x="8736664" y="3614522"/>
            <a:ext cx="0" cy="14163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4DBB3175-24D2-4F9F-9F6C-23D71C19566E}"/>
              </a:ext>
            </a:extLst>
          </p:cNvPr>
          <p:cNvSpPr>
            <a:spLocks noChangeAspect="1"/>
          </p:cNvSpPr>
          <p:nvPr/>
        </p:nvSpPr>
        <p:spPr>
          <a:xfrm>
            <a:off x="8697132" y="3546940"/>
            <a:ext cx="90824"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a:extLst>
              <a:ext uri="{FF2B5EF4-FFF2-40B4-BE49-F238E27FC236}">
                <a16:creationId xmlns:a16="http://schemas.microsoft.com/office/drawing/2014/main" id="{C0AEF8FF-EB7E-4817-83A8-8EC74C95EAF2}"/>
              </a:ext>
            </a:extLst>
          </p:cNvPr>
          <p:cNvCxnSpPr>
            <a:cxnSpLocks/>
          </p:cNvCxnSpPr>
          <p:nvPr/>
        </p:nvCxnSpPr>
        <p:spPr>
          <a:xfrm>
            <a:off x="10167221" y="3618842"/>
            <a:ext cx="0" cy="36437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E8324E7C-8169-44EB-8D8A-A0C2375920EA}"/>
              </a:ext>
            </a:extLst>
          </p:cNvPr>
          <p:cNvSpPr>
            <a:spLocks noChangeAspect="1"/>
          </p:cNvSpPr>
          <p:nvPr/>
        </p:nvSpPr>
        <p:spPr>
          <a:xfrm>
            <a:off x="10119253" y="3541096"/>
            <a:ext cx="90824" cy="9144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40FF249-7920-2CCF-D223-07D3F548342A}"/>
              </a:ext>
            </a:extLst>
          </p:cNvPr>
          <p:cNvSpPr/>
          <p:nvPr/>
        </p:nvSpPr>
        <p:spPr>
          <a:xfrm>
            <a:off x="10805648" y="105508"/>
            <a:ext cx="1213437" cy="334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ADB11-1FDD-4CFF-ACF6-6B2363B9648B}"/>
              </a:ext>
            </a:extLst>
          </p:cNvPr>
          <p:cNvSpPr>
            <a:spLocks noGrp="1"/>
          </p:cNvSpPr>
          <p:nvPr>
            <p:ph type="title"/>
          </p:nvPr>
        </p:nvSpPr>
        <p:spPr>
          <a:xfrm>
            <a:off x="569273" y="250393"/>
            <a:ext cx="11053454" cy="785443"/>
          </a:xfrm>
          <a:solidFill>
            <a:schemeClr val="bg1"/>
          </a:solidFill>
          <a:ln>
            <a:noFill/>
          </a:ln>
        </p:spPr>
        <p:txBody>
          <a:bodyPr/>
          <a:lstStyle/>
          <a:p>
            <a:r>
              <a:rPr lang="en-US" sz="2400" dirty="0"/>
              <a:t>History of Miller</a:t>
            </a:r>
            <a:br>
              <a:rPr lang="en-US" dirty="0"/>
            </a:br>
            <a:r>
              <a:rPr lang="en-US" sz="1800" i="1" spc="-35" dirty="0">
                <a:solidFill>
                  <a:schemeClr val="tx1"/>
                </a:solidFill>
                <a:latin typeface="Arial"/>
                <a:cs typeface="Arial"/>
              </a:rPr>
              <a:t>Longstanding</a:t>
            </a:r>
            <a:r>
              <a:rPr lang="en-US" sz="1800" i="1" spc="-80" dirty="0">
                <a:solidFill>
                  <a:schemeClr val="tx1"/>
                </a:solidFill>
                <a:latin typeface="Arial"/>
                <a:cs typeface="Arial"/>
              </a:rPr>
              <a:t> </a:t>
            </a:r>
            <a:r>
              <a:rPr lang="en-US" sz="1800" i="1" spc="-25" dirty="0">
                <a:solidFill>
                  <a:schemeClr val="tx1"/>
                </a:solidFill>
                <a:latin typeface="Arial"/>
                <a:cs typeface="Arial"/>
              </a:rPr>
              <a:t>reputation</a:t>
            </a:r>
            <a:r>
              <a:rPr lang="en-US" sz="1800" i="1" spc="-100" dirty="0">
                <a:solidFill>
                  <a:schemeClr val="tx1"/>
                </a:solidFill>
                <a:latin typeface="Arial"/>
                <a:cs typeface="Arial"/>
              </a:rPr>
              <a:t> </a:t>
            </a:r>
            <a:r>
              <a:rPr lang="en-US" sz="1800" i="1" spc="-25" dirty="0">
                <a:solidFill>
                  <a:schemeClr val="tx1"/>
                </a:solidFill>
                <a:latin typeface="Arial"/>
                <a:cs typeface="Arial"/>
              </a:rPr>
              <a:t>for</a:t>
            </a:r>
            <a:r>
              <a:rPr lang="en-US" sz="1800" i="1" spc="-75" dirty="0">
                <a:solidFill>
                  <a:schemeClr val="tx1"/>
                </a:solidFill>
                <a:latin typeface="Arial"/>
                <a:cs typeface="Arial"/>
              </a:rPr>
              <a:t> </a:t>
            </a:r>
            <a:r>
              <a:rPr lang="en-US" sz="1800" i="1" spc="-15" dirty="0">
                <a:solidFill>
                  <a:schemeClr val="tx1"/>
                </a:solidFill>
                <a:latin typeface="Arial"/>
                <a:cs typeface="Arial"/>
              </a:rPr>
              <a:t>the</a:t>
            </a:r>
            <a:r>
              <a:rPr lang="en-US" sz="1800" i="1" spc="-80" dirty="0">
                <a:solidFill>
                  <a:schemeClr val="tx1"/>
                </a:solidFill>
                <a:latin typeface="Arial"/>
                <a:cs typeface="Arial"/>
              </a:rPr>
              <a:t> </a:t>
            </a:r>
            <a:r>
              <a:rPr lang="en-US" sz="1800" i="1" spc="-30" dirty="0">
                <a:solidFill>
                  <a:schemeClr val="tx1"/>
                </a:solidFill>
                <a:latin typeface="Arial"/>
                <a:cs typeface="Arial"/>
              </a:rPr>
              <a:t>highest</a:t>
            </a:r>
            <a:r>
              <a:rPr lang="en-US" sz="1800" i="1" spc="-105" dirty="0">
                <a:solidFill>
                  <a:schemeClr val="tx1"/>
                </a:solidFill>
                <a:latin typeface="Arial"/>
                <a:cs typeface="Arial"/>
              </a:rPr>
              <a:t> </a:t>
            </a:r>
            <a:r>
              <a:rPr lang="en-US" sz="1800" i="1" spc="-25" dirty="0">
                <a:solidFill>
                  <a:schemeClr val="tx1"/>
                </a:solidFill>
                <a:latin typeface="Arial"/>
                <a:cs typeface="Arial"/>
              </a:rPr>
              <a:t>standards</a:t>
            </a:r>
            <a:r>
              <a:rPr lang="en-US" sz="1800" i="1" spc="-100" dirty="0">
                <a:solidFill>
                  <a:schemeClr val="tx1"/>
                </a:solidFill>
                <a:latin typeface="Arial"/>
                <a:cs typeface="Arial"/>
              </a:rPr>
              <a:t> </a:t>
            </a:r>
            <a:r>
              <a:rPr lang="en-US" sz="1800" i="1" spc="-20" dirty="0">
                <a:solidFill>
                  <a:schemeClr val="tx1"/>
                </a:solidFill>
                <a:latin typeface="Arial"/>
                <a:cs typeface="Arial"/>
              </a:rPr>
              <a:t>of</a:t>
            </a:r>
            <a:r>
              <a:rPr lang="en-US" sz="1800" i="1" spc="-80" dirty="0">
                <a:solidFill>
                  <a:schemeClr val="tx1"/>
                </a:solidFill>
                <a:latin typeface="Arial"/>
                <a:cs typeface="Arial"/>
              </a:rPr>
              <a:t> </a:t>
            </a:r>
            <a:r>
              <a:rPr lang="en-US" sz="1800" i="1" spc="-25" dirty="0">
                <a:solidFill>
                  <a:schemeClr val="tx1"/>
                </a:solidFill>
                <a:latin typeface="Arial"/>
                <a:cs typeface="Arial"/>
              </a:rPr>
              <a:t>integrity,</a:t>
            </a:r>
            <a:r>
              <a:rPr lang="en-US" sz="1800" i="1" spc="-100" dirty="0">
                <a:solidFill>
                  <a:schemeClr val="tx1"/>
                </a:solidFill>
                <a:latin typeface="Arial"/>
                <a:cs typeface="Arial"/>
              </a:rPr>
              <a:t> </a:t>
            </a:r>
            <a:r>
              <a:rPr lang="en-US" sz="1800" i="1" spc="-5" dirty="0">
                <a:solidFill>
                  <a:schemeClr val="tx1"/>
                </a:solidFill>
                <a:latin typeface="Arial"/>
                <a:cs typeface="Arial"/>
              </a:rPr>
              <a:t>quality</a:t>
            </a:r>
            <a:r>
              <a:rPr lang="en-US" sz="1800" i="1" spc="-75" dirty="0">
                <a:solidFill>
                  <a:schemeClr val="tx1"/>
                </a:solidFill>
                <a:latin typeface="Arial"/>
                <a:cs typeface="Arial"/>
              </a:rPr>
              <a:t> </a:t>
            </a:r>
            <a:r>
              <a:rPr lang="en-US" sz="1800" i="1" spc="-5" dirty="0">
                <a:solidFill>
                  <a:schemeClr val="tx1"/>
                </a:solidFill>
                <a:latin typeface="Arial"/>
                <a:cs typeface="Arial"/>
              </a:rPr>
              <a:t>and</a:t>
            </a:r>
            <a:r>
              <a:rPr lang="en-US" sz="1800" i="1" spc="-65" dirty="0">
                <a:solidFill>
                  <a:schemeClr val="tx1"/>
                </a:solidFill>
                <a:latin typeface="Arial"/>
                <a:cs typeface="Arial"/>
              </a:rPr>
              <a:t> </a:t>
            </a:r>
            <a:r>
              <a:rPr lang="en-US" sz="1800" i="1" spc="-45" dirty="0">
                <a:solidFill>
                  <a:schemeClr val="tx1"/>
                </a:solidFill>
                <a:latin typeface="Arial"/>
                <a:cs typeface="Arial"/>
              </a:rPr>
              <a:t>corporate</a:t>
            </a:r>
            <a:r>
              <a:rPr lang="en-US" sz="1800" i="1" spc="-105" dirty="0">
                <a:solidFill>
                  <a:schemeClr val="tx1"/>
                </a:solidFill>
                <a:latin typeface="Arial"/>
                <a:cs typeface="Arial"/>
              </a:rPr>
              <a:t> </a:t>
            </a:r>
            <a:r>
              <a:rPr lang="en-US" sz="1800" i="1" spc="-40" dirty="0">
                <a:solidFill>
                  <a:schemeClr val="tx1"/>
                </a:solidFill>
                <a:latin typeface="Arial"/>
                <a:cs typeface="Arial"/>
              </a:rPr>
              <a:t>responsibility</a:t>
            </a:r>
            <a:endParaRPr lang="en-US" dirty="0"/>
          </a:p>
        </p:txBody>
      </p:sp>
      <p:sp>
        <p:nvSpPr>
          <p:cNvPr id="4" name="Oval 3">
            <a:extLst>
              <a:ext uri="{FF2B5EF4-FFF2-40B4-BE49-F238E27FC236}">
                <a16:creationId xmlns:a16="http://schemas.microsoft.com/office/drawing/2014/main" id="{54009B7A-9FF5-F3AB-ECFA-C1B748933C11}"/>
              </a:ext>
            </a:extLst>
          </p:cNvPr>
          <p:cNvSpPr/>
          <p:nvPr/>
        </p:nvSpPr>
        <p:spPr>
          <a:xfrm>
            <a:off x="72920" y="1111836"/>
            <a:ext cx="2041360" cy="159813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5C29B2F-6682-15AC-5DA9-ADFA79035912}"/>
              </a:ext>
            </a:extLst>
          </p:cNvPr>
          <p:cNvSpPr/>
          <p:nvPr/>
        </p:nvSpPr>
        <p:spPr>
          <a:xfrm>
            <a:off x="9270672" y="3841579"/>
            <a:ext cx="2041360" cy="159813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7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a:xfrm>
            <a:off x="580584" y="291848"/>
            <a:ext cx="7643028" cy="690079"/>
          </a:xfrm>
        </p:spPr>
        <p:txBody>
          <a:bodyPr vert="horz" lIns="91440" tIns="45720" rIns="91440" bIns="45720" rtlCol="0" anchor="ctr">
            <a:normAutofit/>
          </a:bodyPr>
          <a:lstStyle/>
          <a:p>
            <a:r>
              <a:rPr lang="en-US" sz="3600" dirty="0">
                <a:solidFill>
                  <a:srgbClr val="4D4D4D"/>
                </a:solidFill>
              </a:rPr>
              <a:t>Data Collection</a:t>
            </a:r>
          </a:p>
        </p:txBody>
      </p:sp>
      <p:sp>
        <p:nvSpPr>
          <p:cNvPr id="4" name="TextBox 3">
            <a:extLst>
              <a:ext uri="{FF2B5EF4-FFF2-40B4-BE49-F238E27FC236}">
                <a16:creationId xmlns:a16="http://schemas.microsoft.com/office/drawing/2014/main" id="{DDAE66DA-0018-4D7B-A470-016B970CC7E9}"/>
              </a:ext>
            </a:extLst>
          </p:cNvPr>
          <p:cNvSpPr txBox="1"/>
          <p:nvPr/>
        </p:nvSpPr>
        <p:spPr>
          <a:xfrm>
            <a:off x="351821" y="1336432"/>
            <a:ext cx="4124122" cy="4692676"/>
          </a:xfrm>
          <a:prstGeom prst="rect">
            <a:avLst/>
          </a:prstGeom>
        </p:spPr>
        <p:txBody>
          <a:bodyPr vert="horz" lIns="91440" tIns="45720" rIns="91440" bIns="45720" rtlCol="0" anchor="ctr">
            <a:normAutofit/>
          </a:bodyPr>
          <a:lstStyle/>
          <a:p>
            <a:pPr marL="457200" indent="-457200">
              <a:lnSpc>
                <a:spcPct val="90000"/>
              </a:lnSpc>
              <a:spcAft>
                <a:spcPts val="600"/>
              </a:spcAft>
              <a:buFont typeface="Arial" panose="020B0604020202020204" pitchFamily="34" charset="0"/>
              <a:buChar char="•"/>
            </a:pPr>
            <a:r>
              <a:rPr lang="en-US" sz="2800" dirty="0">
                <a:solidFill>
                  <a:schemeClr val="tx1">
                    <a:lumMod val="75000"/>
                  </a:schemeClr>
                </a:solidFill>
              </a:rPr>
              <a:t>Drone (picture with NDVI) </a:t>
            </a:r>
          </a:p>
          <a:p>
            <a:pPr marL="457200" indent="-457200">
              <a:lnSpc>
                <a:spcPct val="90000"/>
              </a:lnSpc>
              <a:spcAft>
                <a:spcPts val="600"/>
              </a:spcAft>
              <a:buFont typeface="Arial" panose="020B0604020202020204" pitchFamily="34" charset="0"/>
              <a:buChar char="•"/>
            </a:pPr>
            <a:r>
              <a:rPr lang="en-US" sz="2800" dirty="0">
                <a:solidFill>
                  <a:schemeClr val="tx1">
                    <a:lumMod val="75000"/>
                  </a:schemeClr>
                </a:solidFill>
              </a:rPr>
              <a:t>Pressure Chamber Readings</a:t>
            </a:r>
          </a:p>
          <a:p>
            <a:pPr marL="457200" indent="-457200">
              <a:lnSpc>
                <a:spcPct val="90000"/>
              </a:lnSpc>
              <a:spcAft>
                <a:spcPts val="600"/>
              </a:spcAft>
              <a:buFont typeface="Arial" panose="020B0604020202020204" pitchFamily="34" charset="0"/>
              <a:buChar char="•"/>
            </a:pPr>
            <a:r>
              <a:rPr lang="en-US" sz="2800" dirty="0">
                <a:solidFill>
                  <a:schemeClr val="tx1">
                    <a:lumMod val="75000"/>
                  </a:schemeClr>
                </a:solidFill>
              </a:rPr>
              <a:t>SPAD Meter Readings</a:t>
            </a:r>
          </a:p>
        </p:txBody>
      </p:sp>
      <p:pic>
        <p:nvPicPr>
          <p:cNvPr id="8" name="Picture 7" descr="A picture containing text, car, blue&#10;&#10;Description automatically generated">
            <a:extLst>
              <a:ext uri="{FF2B5EF4-FFF2-40B4-BE49-F238E27FC236}">
                <a16:creationId xmlns:a16="http://schemas.microsoft.com/office/drawing/2014/main" id="{F4B8C263-0DFF-46FE-8DEA-2911FE203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612" y="2165551"/>
            <a:ext cx="3785616" cy="2526898"/>
          </a:xfrm>
          <a:prstGeom prst="rect">
            <a:avLst/>
          </a:prstGeom>
        </p:spPr>
      </p:pic>
      <p:pic>
        <p:nvPicPr>
          <p:cNvPr id="10" name="Picture 9" descr="A picture containing plant, tree&#10;&#10;Description automatically generated">
            <a:extLst>
              <a:ext uri="{FF2B5EF4-FFF2-40B4-BE49-F238E27FC236}">
                <a16:creationId xmlns:a16="http://schemas.microsoft.com/office/drawing/2014/main" id="{FFD111BA-C17D-4EDC-93EF-5122D2910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633" y="3796422"/>
            <a:ext cx="3552808" cy="2371499"/>
          </a:xfrm>
          <a:prstGeom prst="rect">
            <a:avLst/>
          </a:prstGeom>
        </p:spPr>
      </p:pic>
      <p:pic>
        <p:nvPicPr>
          <p:cNvPr id="6" name="Picture 5" descr="A picture containing tree, outdoor, air&#10;&#10;Description automatically generated">
            <a:extLst>
              <a:ext uri="{FF2B5EF4-FFF2-40B4-BE49-F238E27FC236}">
                <a16:creationId xmlns:a16="http://schemas.microsoft.com/office/drawing/2014/main" id="{22635C4F-9E12-4590-8518-1F5C9D6B5A46}"/>
              </a:ext>
            </a:extLst>
          </p:cNvPr>
          <p:cNvPicPr>
            <a:picLocks noChangeAspect="1"/>
          </p:cNvPicPr>
          <p:nvPr/>
        </p:nvPicPr>
        <p:blipFill rotWithShape="1">
          <a:blip r:embed="rId4">
            <a:extLst>
              <a:ext uri="{28A0092B-C50C-407E-A947-70E740481C1C}">
                <a14:useLocalDpi xmlns:a14="http://schemas.microsoft.com/office/drawing/2010/main" val="0"/>
              </a:ext>
            </a:extLst>
          </a:blip>
          <a:srcRect l="24745" r="22262"/>
          <a:stretch/>
        </p:blipFill>
        <p:spPr>
          <a:xfrm rot="5400000">
            <a:off x="5060880" y="612770"/>
            <a:ext cx="2510313" cy="3552809"/>
          </a:xfrm>
          <a:prstGeom prst="rect">
            <a:avLst/>
          </a:prstGeom>
        </p:spPr>
      </p:pic>
    </p:spTree>
    <p:extLst>
      <p:ext uri="{BB962C8B-B14F-4D97-AF65-F5344CB8AC3E}">
        <p14:creationId xmlns:p14="http://schemas.microsoft.com/office/powerpoint/2010/main" val="201766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air&#10;&#10;Description automatically generated">
            <a:extLst>
              <a:ext uri="{FF2B5EF4-FFF2-40B4-BE49-F238E27FC236}">
                <a16:creationId xmlns:a16="http://schemas.microsoft.com/office/drawing/2014/main" id="{22635C4F-9E12-4590-8518-1F5C9D6B5A46}"/>
              </a:ext>
            </a:extLst>
          </p:cNvPr>
          <p:cNvPicPr>
            <a:picLocks noChangeAspect="1"/>
          </p:cNvPicPr>
          <p:nvPr/>
        </p:nvPicPr>
        <p:blipFill rotWithShape="1">
          <a:blip r:embed="rId2">
            <a:extLst>
              <a:ext uri="{28A0092B-C50C-407E-A947-70E740481C1C}">
                <a14:useLocalDpi xmlns:a14="http://schemas.microsoft.com/office/drawing/2010/main" val="0"/>
              </a:ext>
            </a:extLst>
          </a:blip>
          <a:srcRect l="12106" r="34702"/>
          <a:stretch/>
        </p:blipFill>
        <p:spPr>
          <a:xfrm rot="5400000">
            <a:off x="6373233" y="-138015"/>
            <a:ext cx="4640743" cy="654335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38F0FB7-5353-1A00-10D8-EA15A5E94934}"/>
              </a:ext>
            </a:extLst>
          </p:cNvPr>
          <p:cNvSpPr txBox="1"/>
          <p:nvPr/>
        </p:nvSpPr>
        <p:spPr>
          <a:xfrm>
            <a:off x="623087" y="-136666"/>
            <a:ext cx="3822189" cy="18999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a:solidFill>
                  <a:schemeClr val="bg2">
                    <a:lumMod val="10000"/>
                  </a:schemeClr>
                </a:solidFill>
                <a:ea typeface="+mj-ea"/>
                <a:cs typeface="+mj-cs"/>
              </a:rPr>
              <a:t>Drone:</a:t>
            </a:r>
            <a:endParaRPr lang="en-US" sz="3600" b="1" dirty="0">
              <a:solidFill>
                <a:schemeClr val="bg2">
                  <a:lumMod val="10000"/>
                </a:schemeClr>
              </a:solidFill>
              <a:ea typeface="+mj-ea"/>
              <a:cs typeface="+mj-cs"/>
            </a:endParaRPr>
          </a:p>
        </p:txBody>
      </p:sp>
      <p:sp>
        <p:nvSpPr>
          <p:cNvPr id="4" name="TextBox 3">
            <a:extLst>
              <a:ext uri="{FF2B5EF4-FFF2-40B4-BE49-F238E27FC236}">
                <a16:creationId xmlns:a16="http://schemas.microsoft.com/office/drawing/2014/main" id="{DDAE66DA-0018-4D7B-A470-016B970CC7E9}"/>
              </a:ext>
            </a:extLst>
          </p:cNvPr>
          <p:cNvSpPr txBox="1"/>
          <p:nvPr/>
        </p:nvSpPr>
        <p:spPr>
          <a:xfrm>
            <a:off x="728283" y="931614"/>
            <a:ext cx="3908453" cy="1533792"/>
          </a:xfrm>
          <a:prstGeom prst="rect">
            <a:avLst/>
          </a:prstGeom>
        </p:spPr>
        <p:txBody>
          <a:bodyPr vert="horz" lIns="91440" tIns="45720" rIns="91440" bIns="45720" rtlCol="0">
            <a:noAutofit/>
          </a:bodyPr>
          <a:lstStyle/>
          <a:p>
            <a:pPr marL="114300" indent="-342900">
              <a:lnSpc>
                <a:spcPct val="90000"/>
              </a:lnSpc>
              <a:spcAft>
                <a:spcPts val="600"/>
              </a:spcAft>
              <a:buFont typeface="Wingdings" panose="05000000000000000000" pitchFamily="2" charset="2"/>
              <a:buChar char="§"/>
            </a:pPr>
            <a:endParaRPr lang="en-US" sz="2000">
              <a:solidFill>
                <a:schemeClr val="bg2">
                  <a:lumMod val="50000"/>
                </a:schemeClr>
              </a:solidFill>
            </a:endParaRPr>
          </a:p>
          <a:p>
            <a:pPr marL="114300" indent="-342900">
              <a:lnSpc>
                <a:spcPct val="90000"/>
              </a:lnSpc>
              <a:spcAft>
                <a:spcPts val="600"/>
              </a:spcAft>
              <a:buFont typeface="Wingdings" panose="05000000000000000000" pitchFamily="2" charset="2"/>
              <a:buChar char="§"/>
            </a:pPr>
            <a:r>
              <a:rPr lang="en-US" sz="2000">
                <a:solidFill>
                  <a:schemeClr val="bg2">
                    <a:lumMod val="50000"/>
                  </a:schemeClr>
                </a:solidFill>
              </a:rPr>
              <a:t>Flown on a 7-day interval </a:t>
            </a:r>
          </a:p>
          <a:p>
            <a:pPr marL="114300" indent="-342900">
              <a:lnSpc>
                <a:spcPct val="90000"/>
              </a:lnSpc>
              <a:spcAft>
                <a:spcPts val="600"/>
              </a:spcAft>
              <a:buFont typeface="Wingdings" panose="05000000000000000000" pitchFamily="2" charset="2"/>
              <a:buChar char="§"/>
            </a:pPr>
            <a:r>
              <a:rPr lang="en-US" sz="2000">
                <a:solidFill>
                  <a:schemeClr val="bg2">
                    <a:lumMod val="50000"/>
                  </a:schemeClr>
                </a:solidFill>
              </a:rPr>
              <a:t>Images collected for NDVI</a:t>
            </a:r>
          </a:p>
          <a:p>
            <a:pPr>
              <a:lnSpc>
                <a:spcPct val="90000"/>
              </a:lnSpc>
              <a:spcAft>
                <a:spcPts val="600"/>
              </a:spcAft>
            </a:pPr>
            <a:r>
              <a:rPr lang="en-US" sz="2000">
                <a:solidFill>
                  <a:schemeClr val="bg2">
                    <a:lumMod val="50000"/>
                  </a:schemeClr>
                </a:solidFill>
              </a:rPr>
              <a:t>     (Normalized Difference</a:t>
            </a:r>
          </a:p>
          <a:p>
            <a:pPr>
              <a:lnSpc>
                <a:spcPct val="90000"/>
              </a:lnSpc>
              <a:spcAft>
                <a:spcPts val="600"/>
              </a:spcAft>
            </a:pPr>
            <a:r>
              <a:rPr lang="en-US" sz="2000">
                <a:solidFill>
                  <a:schemeClr val="bg2">
                    <a:lumMod val="50000"/>
                  </a:schemeClr>
                </a:solidFill>
              </a:rPr>
              <a:t>     Vegetation Index)</a:t>
            </a:r>
            <a:endParaRPr lang="en-US" sz="2000" dirty="0">
              <a:solidFill>
                <a:schemeClr val="bg2">
                  <a:lumMod val="50000"/>
                </a:schemeClr>
              </a:solidFill>
            </a:endParaRPr>
          </a:p>
        </p:txBody>
      </p:sp>
      <p:pic>
        <p:nvPicPr>
          <p:cNvPr id="2" name="Picture 1">
            <a:extLst>
              <a:ext uri="{FF2B5EF4-FFF2-40B4-BE49-F238E27FC236}">
                <a16:creationId xmlns:a16="http://schemas.microsoft.com/office/drawing/2014/main" id="{4757FA95-CA1B-404D-A511-42FD9D572E69}"/>
              </a:ext>
            </a:extLst>
          </p:cNvPr>
          <p:cNvPicPr>
            <a:picLocks noChangeAspect="1"/>
          </p:cNvPicPr>
          <p:nvPr/>
        </p:nvPicPr>
        <p:blipFill>
          <a:blip r:embed="rId3"/>
          <a:stretch>
            <a:fillRect/>
          </a:stretch>
        </p:blipFill>
        <p:spPr>
          <a:xfrm rot="20938240">
            <a:off x="883974" y="2373006"/>
            <a:ext cx="4507385" cy="4091623"/>
          </a:xfrm>
          <a:prstGeom prst="rect">
            <a:avLst/>
          </a:prstGeom>
        </p:spPr>
      </p:pic>
    </p:spTree>
    <p:extLst>
      <p:ext uri="{BB962C8B-B14F-4D97-AF65-F5344CB8AC3E}">
        <p14:creationId xmlns:p14="http://schemas.microsoft.com/office/powerpoint/2010/main" val="200735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lant, tree&#10;&#10;Description automatically generated">
            <a:extLst>
              <a:ext uri="{FF2B5EF4-FFF2-40B4-BE49-F238E27FC236}">
                <a16:creationId xmlns:a16="http://schemas.microsoft.com/office/drawing/2014/main" id="{FFD111BA-C17D-4EDC-93EF-5122D2910682}"/>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6096000" y="1511520"/>
            <a:ext cx="5407224" cy="3834960"/>
          </a:xfrm>
          <a:prstGeom prst="rect">
            <a:avLst/>
          </a:prstGeom>
        </p:spPr>
      </p:pic>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p:txBody>
          <a:bodyPr vert="horz" lIns="91440" tIns="45720" rIns="91440" bIns="45720" rtlCol="0" anchor="ctr">
            <a:normAutofit/>
          </a:bodyPr>
          <a:lstStyle/>
          <a:p>
            <a:pPr algn="ctr"/>
            <a:r>
              <a:rPr lang="en-US" sz="3600" b="1" i="0" dirty="0">
                <a:solidFill>
                  <a:srgbClr val="282828"/>
                </a:solidFill>
                <a:effectLst/>
              </a:rPr>
              <a:t>Soil Plant Analysis Development (SPAD) </a:t>
            </a:r>
          </a:p>
        </p:txBody>
      </p:sp>
      <p:sp>
        <p:nvSpPr>
          <p:cNvPr id="3" name="Content Placeholder 2">
            <a:extLst>
              <a:ext uri="{FF2B5EF4-FFF2-40B4-BE49-F238E27FC236}">
                <a16:creationId xmlns:a16="http://schemas.microsoft.com/office/drawing/2014/main" id="{4F3DC87C-14A5-C82A-8978-C03E51C5064F}"/>
              </a:ext>
            </a:extLst>
          </p:cNvPr>
          <p:cNvSpPr>
            <a:spLocks noGrp="1"/>
          </p:cNvSpPr>
          <p:nvPr>
            <p:ph sz="quarter" idx="10"/>
          </p:nvPr>
        </p:nvSpPr>
        <p:spPr/>
        <p:txBody>
          <a:bodyPr anchor="ctr"/>
          <a:lstStyle/>
          <a:p>
            <a:pPr marL="342900" indent="-342900">
              <a:buFont typeface="Arial" panose="020B0604020202020204" pitchFamily="34" charset="0"/>
              <a:buChar char="•"/>
            </a:pPr>
            <a:r>
              <a:rPr lang="en-US" sz="2400" b="0" i="0" dirty="0">
                <a:solidFill>
                  <a:schemeClr val="bg2">
                    <a:lumMod val="10000"/>
                  </a:schemeClr>
                </a:solidFill>
                <a:effectLst/>
              </a:rPr>
              <a:t>Rapid and non-destructive approach to measure chlorophyll content in the field. </a:t>
            </a:r>
          </a:p>
          <a:p>
            <a:pPr marL="342900" indent="-342900">
              <a:buFont typeface="Arial" panose="020B0604020202020204" pitchFamily="34" charset="0"/>
              <a:buChar char="•"/>
            </a:pPr>
            <a:r>
              <a:rPr lang="en-US" sz="2400" i="0" dirty="0">
                <a:solidFill>
                  <a:schemeClr val="bg2">
                    <a:lumMod val="10000"/>
                  </a:schemeClr>
                </a:solidFill>
                <a:effectLst/>
              </a:rPr>
              <a:t>Readings based on two transmissions:</a:t>
            </a:r>
          </a:p>
          <a:p>
            <a:pPr marL="800100" lvl="1" indent="-342900">
              <a:buFont typeface="Arial" panose="020B0604020202020204" pitchFamily="34" charset="0"/>
              <a:buChar char="•"/>
            </a:pPr>
            <a:r>
              <a:rPr lang="en-US" sz="2000" i="0" dirty="0">
                <a:solidFill>
                  <a:schemeClr val="bg2">
                    <a:lumMod val="10000"/>
                  </a:schemeClr>
                </a:solidFill>
                <a:effectLst/>
              </a:rPr>
              <a:t>Red light at 650 nm, which is absorbed by chlorophyll </a:t>
            </a:r>
          </a:p>
          <a:p>
            <a:pPr marL="800100" lvl="1" indent="-342900">
              <a:buFont typeface="Arial" panose="020B0604020202020204" pitchFamily="34" charset="0"/>
              <a:buChar char="•"/>
            </a:pPr>
            <a:r>
              <a:rPr lang="en-US" sz="2000" i="0" dirty="0">
                <a:solidFill>
                  <a:schemeClr val="bg2">
                    <a:lumMod val="10000"/>
                  </a:schemeClr>
                </a:solidFill>
                <a:effectLst/>
              </a:rPr>
              <a:t>Infrared light at 940 nm, </a:t>
            </a:r>
            <a:r>
              <a:rPr lang="en-US" sz="2000" b="0" i="0" dirty="0">
                <a:solidFill>
                  <a:schemeClr val="bg2">
                    <a:lumMod val="10000"/>
                  </a:schemeClr>
                </a:solidFill>
                <a:effectLst/>
              </a:rPr>
              <a:t>which no chlorophyll absorption occurs</a:t>
            </a:r>
            <a:endParaRPr lang="en-US" dirty="0"/>
          </a:p>
        </p:txBody>
      </p:sp>
    </p:spTree>
    <p:extLst>
      <p:ext uri="{BB962C8B-B14F-4D97-AF65-F5344CB8AC3E}">
        <p14:creationId xmlns:p14="http://schemas.microsoft.com/office/powerpoint/2010/main" val="20816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665689-1C3D-C2A8-0BB2-0D6D1092D1FA}"/>
              </a:ext>
            </a:extLst>
          </p:cNvPr>
          <p:cNvSpPr>
            <a:spLocks noGrp="1"/>
          </p:cNvSpPr>
          <p:nvPr>
            <p:ph type="title"/>
          </p:nvPr>
        </p:nvSpPr>
        <p:spPr>
          <a:xfrm>
            <a:off x="604838" y="227992"/>
            <a:ext cx="10894911" cy="785443"/>
          </a:xfrm>
        </p:spPr>
        <p:txBody>
          <a:bodyPr vert="horz" lIns="91440" tIns="45720" rIns="91440" bIns="45720" rtlCol="0" anchor="ctr">
            <a:normAutofit/>
          </a:bodyPr>
          <a:lstStyle/>
          <a:p>
            <a:r>
              <a:rPr lang="en-US" b="1" kern="1200" dirty="0">
                <a:solidFill>
                  <a:schemeClr val="tx1">
                    <a:lumMod val="50000"/>
                  </a:schemeClr>
                </a:solidFill>
                <a:latin typeface="+mj-lt"/>
                <a:ea typeface="+mj-ea"/>
                <a:cs typeface="+mj-cs"/>
              </a:rPr>
              <a:t>Pressure Chamber:</a:t>
            </a:r>
          </a:p>
        </p:txBody>
      </p:sp>
      <p:sp>
        <p:nvSpPr>
          <p:cNvPr id="2" name="Content Placeholder 1">
            <a:extLst>
              <a:ext uri="{FF2B5EF4-FFF2-40B4-BE49-F238E27FC236}">
                <a16:creationId xmlns:a16="http://schemas.microsoft.com/office/drawing/2014/main" id="{F8D8CF23-EBF1-C33E-B6D8-772E6F52806B}"/>
              </a:ext>
            </a:extLst>
          </p:cNvPr>
          <p:cNvSpPr>
            <a:spLocks noGrp="1"/>
          </p:cNvSpPr>
          <p:nvPr>
            <p:ph sz="quarter" idx="10"/>
          </p:nvPr>
        </p:nvSpPr>
        <p:spPr>
          <a:xfrm>
            <a:off x="604838" y="1292225"/>
            <a:ext cx="5230739" cy="4554191"/>
          </a:xfrm>
        </p:spPr>
        <p:txBody>
          <a:bodyPr anchor="ctr"/>
          <a:lstStyle/>
          <a:p>
            <a:pPr marL="342900" indent="-342900">
              <a:lnSpc>
                <a:spcPct val="90000"/>
              </a:lnSpc>
              <a:spcAft>
                <a:spcPts val="600"/>
              </a:spcAft>
              <a:buFont typeface="Arial" panose="020B0604020202020204" pitchFamily="34" charset="0"/>
              <a:buChar char="•"/>
            </a:pPr>
            <a:r>
              <a:rPr lang="en-US" sz="2400" b="0" i="0" dirty="0">
                <a:effectLst/>
              </a:rPr>
              <a:t>The amount of pressure that it takes to cause water to appear at the petiole indicates tension the leaf is experiencing on its water. </a:t>
            </a:r>
          </a:p>
          <a:p>
            <a:pPr marL="342900" indent="-342900">
              <a:lnSpc>
                <a:spcPct val="90000"/>
              </a:lnSpc>
              <a:spcAft>
                <a:spcPts val="600"/>
              </a:spcAft>
              <a:buFont typeface="Arial" panose="020B0604020202020204" pitchFamily="34" charset="0"/>
              <a:buChar char="•"/>
            </a:pPr>
            <a:r>
              <a:rPr lang="en-US" sz="2400" dirty="0"/>
              <a:t>Translation: </a:t>
            </a:r>
          </a:p>
          <a:p>
            <a:pPr marL="800100" lvl="1" indent="-342900">
              <a:spcAft>
                <a:spcPts val="600"/>
              </a:spcAft>
              <a:buFont typeface="Arial" panose="020B0604020202020204" pitchFamily="34" charset="0"/>
              <a:buChar char="•"/>
            </a:pPr>
            <a:r>
              <a:rPr lang="en-US" sz="2000" b="0" i="0" dirty="0">
                <a:effectLst/>
              </a:rPr>
              <a:t>High pressure reading = Low </a:t>
            </a:r>
            <a:r>
              <a:rPr lang="en-US" sz="2000" dirty="0"/>
              <a:t>plant water availability </a:t>
            </a:r>
          </a:p>
          <a:p>
            <a:pPr marL="800100" lvl="1" indent="-342900">
              <a:spcAft>
                <a:spcPts val="600"/>
              </a:spcAft>
              <a:buFont typeface="Arial" panose="020B0604020202020204" pitchFamily="34" charset="0"/>
              <a:buChar char="•"/>
            </a:pPr>
            <a:r>
              <a:rPr lang="en-US" sz="2000" b="0" i="0" dirty="0">
                <a:effectLst/>
              </a:rPr>
              <a:t>Low pressure reading =</a:t>
            </a:r>
            <a:r>
              <a:rPr lang="en-US" sz="2000" dirty="0"/>
              <a:t> high plant water availability </a:t>
            </a:r>
            <a:endParaRPr lang="en-US" sz="2000" b="0" i="0" dirty="0">
              <a:effectLst/>
            </a:endParaRPr>
          </a:p>
        </p:txBody>
      </p:sp>
      <p:sp>
        <p:nvSpPr>
          <p:cNvPr id="11" name="TextBox 10">
            <a:extLst>
              <a:ext uri="{FF2B5EF4-FFF2-40B4-BE49-F238E27FC236}">
                <a16:creationId xmlns:a16="http://schemas.microsoft.com/office/drawing/2014/main" id="{7AE54920-4CA8-CFF7-8814-9C22DA174B74}"/>
              </a:ext>
            </a:extLst>
          </p:cNvPr>
          <p:cNvSpPr txBox="1"/>
          <p:nvPr/>
        </p:nvSpPr>
        <p:spPr>
          <a:xfrm>
            <a:off x="8811782" y="6038566"/>
            <a:ext cx="3477352" cy="261610"/>
          </a:xfrm>
          <a:prstGeom prst="rect">
            <a:avLst/>
          </a:prstGeom>
          <a:noFill/>
        </p:spPr>
        <p:txBody>
          <a:bodyPr wrap="square">
            <a:spAutoFit/>
          </a:bodyPr>
          <a:lstStyle/>
          <a:p>
            <a:r>
              <a:rPr lang="en-US" sz="1100" i="1" dirty="0">
                <a:solidFill>
                  <a:schemeClr val="bg1">
                    <a:lumMod val="50000"/>
                  </a:schemeClr>
                </a:solidFill>
              </a:rPr>
              <a:t>https://fruitsandnuts.ucdavis.edu/pressure_chamber</a:t>
            </a:r>
          </a:p>
        </p:txBody>
      </p:sp>
      <p:pic>
        <p:nvPicPr>
          <p:cNvPr id="10" name="Content Placeholder 9" descr="Diagram&#10;&#10;Description automatically generated">
            <a:extLst>
              <a:ext uri="{FF2B5EF4-FFF2-40B4-BE49-F238E27FC236}">
                <a16:creationId xmlns:a16="http://schemas.microsoft.com/office/drawing/2014/main" id="{21AC30BB-F4B7-D92D-BE24-FE6638BEC82C}"/>
              </a:ext>
            </a:extLst>
          </p:cNvPr>
          <p:cNvPicPr>
            <a:picLocks noGrp="1" noChangeAspect="1"/>
          </p:cNvPicPr>
          <p:nvPr>
            <p:ph sz="quarter" idx="11"/>
          </p:nvPr>
        </p:nvPicPr>
        <p:blipFill rotWithShape="1">
          <a:blip r:embed="rId3"/>
          <a:srcRect t="3864" r="-1" b="4754"/>
          <a:stretch/>
        </p:blipFill>
        <p:spPr>
          <a:xfrm>
            <a:off x="6712101" y="1292225"/>
            <a:ext cx="4791123" cy="3403317"/>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2" name="TextBox 11">
            <a:extLst>
              <a:ext uri="{FF2B5EF4-FFF2-40B4-BE49-F238E27FC236}">
                <a16:creationId xmlns:a16="http://schemas.microsoft.com/office/drawing/2014/main" id="{97373156-CA8E-2850-FD0F-3552BDE0BBA2}"/>
              </a:ext>
            </a:extLst>
          </p:cNvPr>
          <p:cNvSpPr txBox="1"/>
          <p:nvPr/>
        </p:nvSpPr>
        <p:spPr>
          <a:xfrm>
            <a:off x="6712100" y="5018497"/>
            <a:ext cx="4791124" cy="827919"/>
          </a:xfrm>
          <a:prstGeom prst="rect">
            <a:avLst/>
          </a:prstGeom>
          <a:noFill/>
        </p:spPr>
        <p:txBody>
          <a:bodyPr wrap="square" rtlCol="0">
            <a:spAutoFit/>
          </a:bodyPr>
          <a:lstStyle/>
          <a:p>
            <a:pPr indent="-228600" algn="ctr">
              <a:lnSpc>
                <a:spcPct val="90000"/>
              </a:lnSpc>
              <a:spcAft>
                <a:spcPts val="600"/>
              </a:spcAft>
              <a:buFont typeface="Arial" panose="020B0604020202020204" pitchFamily="34" charset="0"/>
              <a:buChar char="•"/>
            </a:pPr>
            <a:r>
              <a:rPr lang="en-US" sz="1400" b="0" i="0" dirty="0">
                <a:effectLst/>
              </a:rPr>
              <a:t>Pressure units:</a:t>
            </a:r>
          </a:p>
          <a:p>
            <a:pPr marL="342900" indent="-228600" algn="ctr">
              <a:lnSpc>
                <a:spcPct val="90000"/>
              </a:lnSpc>
              <a:spcAft>
                <a:spcPts val="600"/>
              </a:spcAft>
              <a:buFont typeface="Arial" panose="020B0604020202020204" pitchFamily="34" charset="0"/>
              <a:buChar char="•"/>
            </a:pPr>
            <a:r>
              <a:rPr lang="en-US" sz="1400" b="0" i="0" dirty="0">
                <a:effectLst/>
              </a:rPr>
              <a:t>Bar (1 Bar = 14.5 pounds per square inch) </a:t>
            </a:r>
          </a:p>
          <a:p>
            <a:pPr marL="342900" indent="-228600" algn="ctr">
              <a:lnSpc>
                <a:spcPct val="90000"/>
              </a:lnSpc>
              <a:spcAft>
                <a:spcPts val="600"/>
              </a:spcAft>
              <a:buFont typeface="Arial" panose="020B0604020202020204" pitchFamily="34" charset="0"/>
              <a:buChar char="•"/>
            </a:pPr>
            <a:r>
              <a:rPr lang="en-US" sz="1400" b="0" i="0" dirty="0">
                <a:effectLst/>
              </a:rPr>
              <a:t>Mega Pascal (1 MPa = 10 bars).</a:t>
            </a:r>
            <a:endParaRPr lang="en-US" sz="1400" dirty="0"/>
          </a:p>
        </p:txBody>
      </p:sp>
    </p:spTree>
    <p:extLst>
      <p:ext uri="{BB962C8B-B14F-4D97-AF65-F5344CB8AC3E}">
        <p14:creationId xmlns:p14="http://schemas.microsoft.com/office/powerpoint/2010/main" val="391196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6" descr="A picture containing tree, sky, outdoor, person&#10;&#10;Description automatically generated">
            <a:extLst>
              <a:ext uri="{FF2B5EF4-FFF2-40B4-BE49-F238E27FC236}">
                <a16:creationId xmlns:a16="http://schemas.microsoft.com/office/drawing/2014/main" id="{2F549D62-3B7B-78DC-5063-979CC806379E}"/>
              </a:ext>
            </a:extLst>
          </p:cNvPr>
          <p:cNvPicPr>
            <a:picLocks noChangeAspect="1"/>
          </p:cNvPicPr>
          <p:nvPr/>
        </p:nvPicPr>
        <p:blipFill rotWithShape="1">
          <a:blip r:embed="rId3"/>
          <a:srcRect l="2289" r="1" b="1"/>
          <a:stretch/>
        </p:blipFill>
        <p:spPr>
          <a:xfrm>
            <a:off x="2279545" y="351600"/>
            <a:ext cx="7566094" cy="5168696"/>
          </a:xfrm>
          <a:prstGeom prst="rect">
            <a:avLst/>
          </a:prstGeom>
        </p:spPr>
      </p:pic>
      <p:pic>
        <p:nvPicPr>
          <p:cNvPr id="8" name="Picture 4" descr="A picture containing indoor, person, close&#10;&#10;Description automatically generated">
            <a:extLst>
              <a:ext uri="{FF2B5EF4-FFF2-40B4-BE49-F238E27FC236}">
                <a16:creationId xmlns:a16="http://schemas.microsoft.com/office/drawing/2014/main" id="{F8FC70B4-EE64-0658-989F-725D0F1D754D}"/>
              </a:ext>
            </a:extLst>
          </p:cNvPr>
          <p:cNvPicPr>
            <a:picLocks noChangeAspect="1"/>
          </p:cNvPicPr>
          <p:nvPr/>
        </p:nvPicPr>
        <p:blipFill rotWithShape="1">
          <a:blip r:embed="rId4"/>
          <a:srcRect r="3346"/>
          <a:stretch/>
        </p:blipFill>
        <p:spPr>
          <a:xfrm>
            <a:off x="2279543" y="351599"/>
            <a:ext cx="7566094" cy="5225195"/>
          </a:xfrm>
          <a:prstGeom prst="rect">
            <a:avLst/>
          </a:prstGeom>
        </p:spPr>
      </p:pic>
      <p:pic>
        <p:nvPicPr>
          <p:cNvPr id="7" name="Picture 8" descr="A person working on a car engine&#10;&#10;Description automatically generated with low confidence">
            <a:extLst>
              <a:ext uri="{FF2B5EF4-FFF2-40B4-BE49-F238E27FC236}">
                <a16:creationId xmlns:a16="http://schemas.microsoft.com/office/drawing/2014/main" id="{6B6A1CF6-D23C-9DA7-E230-F6D92C34A139}"/>
              </a:ext>
            </a:extLst>
          </p:cNvPr>
          <p:cNvPicPr>
            <a:picLocks noChangeAspect="1"/>
          </p:cNvPicPr>
          <p:nvPr/>
        </p:nvPicPr>
        <p:blipFill rotWithShape="1">
          <a:blip r:embed="rId5"/>
          <a:srcRect l="5606"/>
          <a:stretch/>
        </p:blipFill>
        <p:spPr>
          <a:xfrm>
            <a:off x="2275295" y="351597"/>
            <a:ext cx="7641409" cy="5403555"/>
          </a:xfrm>
          <a:prstGeom prst="rect">
            <a:avLst/>
          </a:prstGeom>
        </p:spPr>
      </p:pic>
    </p:spTree>
    <p:extLst>
      <p:ext uri="{BB962C8B-B14F-4D97-AF65-F5344CB8AC3E}">
        <p14:creationId xmlns:p14="http://schemas.microsoft.com/office/powerpoint/2010/main" val="26760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371E83-7B54-5805-84CB-AADD90F4660A}"/>
              </a:ext>
            </a:extLst>
          </p:cNvPr>
          <p:cNvSpPr>
            <a:spLocks noGrp="1"/>
          </p:cNvSpPr>
          <p:nvPr>
            <p:ph type="title"/>
          </p:nvPr>
        </p:nvSpPr>
        <p:spPr>
          <a:xfrm>
            <a:off x="341658" y="0"/>
            <a:ext cx="10894911" cy="785443"/>
          </a:xfrm>
        </p:spPr>
        <p:txBody>
          <a:bodyPr/>
          <a:lstStyle/>
          <a:p>
            <a:r>
              <a:rPr lang="en-US" dirty="0">
                <a:solidFill>
                  <a:srgbClr val="4D4D4D"/>
                </a:solidFill>
              </a:rPr>
              <a:t>Interpreting Data: Almonds</a:t>
            </a:r>
          </a:p>
        </p:txBody>
      </p:sp>
      <p:sp>
        <p:nvSpPr>
          <p:cNvPr id="5" name="Rectangle 4">
            <a:extLst>
              <a:ext uri="{FF2B5EF4-FFF2-40B4-BE49-F238E27FC236}">
                <a16:creationId xmlns:a16="http://schemas.microsoft.com/office/drawing/2014/main" id="{FD8F2BA3-38FA-6C29-6107-D20D898D0F87}"/>
              </a:ext>
            </a:extLst>
          </p:cNvPr>
          <p:cNvSpPr/>
          <p:nvPr/>
        </p:nvSpPr>
        <p:spPr>
          <a:xfrm>
            <a:off x="97104" y="5777713"/>
            <a:ext cx="1456567" cy="1080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A697296-7833-4EAD-8F92-F298C78E7488}"/>
              </a:ext>
            </a:extLst>
          </p:cNvPr>
          <p:cNvPicPr>
            <a:picLocks noChangeAspect="1"/>
          </p:cNvPicPr>
          <p:nvPr/>
        </p:nvPicPr>
        <p:blipFill rotWithShape="1">
          <a:blip r:embed="rId3">
            <a:extLst>
              <a:ext uri="{28A0092B-C50C-407E-A947-70E740481C1C}">
                <a14:useLocalDpi xmlns:a14="http://schemas.microsoft.com/office/drawing/2010/main" val="0"/>
              </a:ext>
            </a:extLst>
          </a:blip>
          <a:srcRect t="17837"/>
          <a:stretch/>
        </p:blipFill>
        <p:spPr bwMode="auto">
          <a:xfrm>
            <a:off x="97104" y="741327"/>
            <a:ext cx="11952634" cy="59414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68691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269D-E312-6A55-1E73-CB89BE38EB21}"/>
              </a:ext>
            </a:extLst>
          </p:cNvPr>
          <p:cNvSpPr>
            <a:spLocks noGrp="1"/>
          </p:cNvSpPr>
          <p:nvPr>
            <p:ph type="title"/>
          </p:nvPr>
        </p:nvSpPr>
        <p:spPr>
          <a:xfrm>
            <a:off x="569273" y="212402"/>
            <a:ext cx="11053454" cy="785443"/>
          </a:xfrm>
        </p:spPr>
        <p:txBody>
          <a:bodyPr/>
          <a:lstStyle/>
          <a:p>
            <a:r>
              <a:rPr lang="en-US" dirty="0">
                <a:solidFill>
                  <a:srgbClr val="4D4D4D"/>
                </a:solidFill>
              </a:rPr>
              <a:t>Interpreting Data: Grapes</a:t>
            </a:r>
          </a:p>
        </p:txBody>
      </p:sp>
      <p:pic>
        <p:nvPicPr>
          <p:cNvPr id="4" name="Picture 3">
            <a:extLst>
              <a:ext uri="{FF2B5EF4-FFF2-40B4-BE49-F238E27FC236}">
                <a16:creationId xmlns:a16="http://schemas.microsoft.com/office/drawing/2014/main" id="{BE17BE7A-C3A4-951B-C24B-CA690AAF4161}"/>
              </a:ext>
            </a:extLst>
          </p:cNvPr>
          <p:cNvPicPr>
            <a:picLocks noChangeAspect="1"/>
          </p:cNvPicPr>
          <p:nvPr/>
        </p:nvPicPr>
        <p:blipFill rotWithShape="1">
          <a:blip r:embed="rId2"/>
          <a:srcRect l="32408" t="13231" b="12989"/>
          <a:stretch/>
        </p:blipFill>
        <p:spPr>
          <a:xfrm>
            <a:off x="1151792" y="1262062"/>
            <a:ext cx="10212258" cy="4642938"/>
          </a:xfrm>
          <a:prstGeom prst="rect">
            <a:avLst/>
          </a:prstGeom>
        </p:spPr>
      </p:pic>
    </p:spTree>
    <p:extLst>
      <p:ext uri="{BB962C8B-B14F-4D97-AF65-F5344CB8AC3E}">
        <p14:creationId xmlns:p14="http://schemas.microsoft.com/office/powerpoint/2010/main" val="134665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30F1CF-4FB0-50E8-272E-7CD9E6B1B3C1}"/>
              </a:ext>
            </a:extLst>
          </p:cNvPr>
          <p:cNvSpPr txBox="1"/>
          <p:nvPr/>
        </p:nvSpPr>
        <p:spPr>
          <a:xfrm>
            <a:off x="2767476" y="2377231"/>
            <a:ext cx="6352247" cy="1323439"/>
          </a:xfrm>
          <a:prstGeom prst="rect">
            <a:avLst/>
          </a:prstGeom>
          <a:noFill/>
        </p:spPr>
        <p:txBody>
          <a:bodyPr wrap="square" rtlCol="0">
            <a:spAutoFit/>
          </a:bodyPr>
          <a:lstStyle/>
          <a:p>
            <a:pPr algn="ctr"/>
            <a:r>
              <a:rPr lang="en-US" sz="8000" b="1" dirty="0"/>
              <a:t>Results</a:t>
            </a:r>
          </a:p>
        </p:txBody>
      </p:sp>
    </p:spTree>
    <p:extLst>
      <p:ext uri="{BB962C8B-B14F-4D97-AF65-F5344CB8AC3E}">
        <p14:creationId xmlns:p14="http://schemas.microsoft.com/office/powerpoint/2010/main" val="1950626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plant, wooded&#10;&#10;Description automatically generated">
            <a:extLst>
              <a:ext uri="{FF2B5EF4-FFF2-40B4-BE49-F238E27FC236}">
                <a16:creationId xmlns:a16="http://schemas.microsoft.com/office/drawing/2014/main" id="{AA759CBE-F9B6-4F3F-BB7A-FADF01951208}"/>
              </a:ext>
            </a:extLst>
          </p:cNvPr>
          <p:cNvPicPr>
            <a:picLocks noChangeAspect="1"/>
          </p:cNvPicPr>
          <p:nvPr/>
        </p:nvPicPr>
        <p:blipFill rotWithShape="1">
          <a:blip r:embed="rId2">
            <a:extLst>
              <a:ext uri="{28A0092B-C50C-407E-A947-70E740481C1C}">
                <a14:useLocalDpi xmlns:a14="http://schemas.microsoft.com/office/drawing/2010/main" val="0"/>
              </a:ext>
            </a:extLst>
          </a:blip>
          <a:srcRect l="8476" r="38331"/>
          <a:stretch/>
        </p:blipFill>
        <p:spPr>
          <a:xfrm rot="5400000">
            <a:off x="4628615" y="-958547"/>
            <a:ext cx="5899809" cy="8318612"/>
          </a:xfrm>
          <a:prstGeom prst="rect">
            <a:avLst/>
          </a:prstGeom>
        </p:spPr>
      </p:pic>
      <p:sp>
        <p:nvSpPr>
          <p:cNvPr id="2" name="Title 1">
            <a:extLst>
              <a:ext uri="{FF2B5EF4-FFF2-40B4-BE49-F238E27FC236}">
                <a16:creationId xmlns:a16="http://schemas.microsoft.com/office/drawing/2014/main" id="{8787E28E-B12C-4ACA-99AB-8709B8555253}"/>
              </a:ext>
            </a:extLst>
          </p:cNvPr>
          <p:cNvSpPr>
            <a:spLocks noGrp="1"/>
          </p:cNvSpPr>
          <p:nvPr>
            <p:ph type="title" idx="4294967295"/>
          </p:nvPr>
        </p:nvSpPr>
        <p:spPr>
          <a:xfrm>
            <a:off x="381837" y="1460500"/>
            <a:ext cx="2813050" cy="2495550"/>
          </a:xfrm>
          <a:prstGeom prst="rect">
            <a:avLst/>
          </a:prstGeom>
          <a:noFill/>
        </p:spPr>
        <p:txBody>
          <a:bodyPr vert="horz" lIns="91440" tIns="45720" rIns="91440" bIns="45720" rtlCol="0" anchor="b">
            <a:noAutofit/>
          </a:bodyPr>
          <a:lstStyle/>
          <a:p>
            <a:pPr algn="ctr"/>
            <a:r>
              <a:rPr lang="en-US" sz="3200" b="1" dirty="0">
                <a:solidFill>
                  <a:srgbClr val="4D4D4D"/>
                </a:solidFill>
                <a:effectLst>
                  <a:outerShdw blurRad="38100" dist="38100" dir="2700000" algn="tl">
                    <a:srgbClr val="000000">
                      <a:alpha val="43137"/>
                    </a:srgbClr>
                  </a:outerShdw>
                </a:effectLst>
                <a:latin typeface="+mn-lt"/>
              </a:rPr>
              <a:t>Almonds</a:t>
            </a:r>
            <a:br>
              <a:rPr lang="en-US" sz="2400" dirty="0">
                <a:solidFill>
                  <a:srgbClr val="565F5F"/>
                </a:solidFill>
                <a:latin typeface="+mn-lt"/>
              </a:rPr>
            </a:br>
            <a:br>
              <a:rPr lang="en-US" sz="2400" dirty="0">
                <a:solidFill>
                  <a:srgbClr val="565F5F"/>
                </a:solidFill>
                <a:latin typeface="+mn-lt"/>
              </a:rPr>
            </a:br>
            <a:r>
              <a:rPr lang="en-US" sz="2400" dirty="0">
                <a:solidFill>
                  <a:srgbClr val="565F5F"/>
                </a:solidFill>
                <a:latin typeface="+mn-lt"/>
              </a:rPr>
              <a:t>Rootstock: Hansen</a:t>
            </a:r>
            <a:br>
              <a:rPr lang="en-US" sz="2400" dirty="0">
                <a:solidFill>
                  <a:srgbClr val="565F5F"/>
                </a:solidFill>
                <a:latin typeface="+mn-lt"/>
              </a:rPr>
            </a:br>
            <a:br>
              <a:rPr lang="en-US" sz="2400" dirty="0">
                <a:solidFill>
                  <a:srgbClr val="565F5F"/>
                </a:solidFill>
                <a:latin typeface="+mn-lt"/>
              </a:rPr>
            </a:br>
            <a:r>
              <a:rPr lang="en-US" sz="2400" dirty="0">
                <a:solidFill>
                  <a:srgbClr val="565F5F"/>
                </a:solidFill>
                <a:latin typeface="+mn-lt"/>
              </a:rPr>
              <a:t>Variety: Shasta</a:t>
            </a:r>
            <a:br>
              <a:rPr lang="en-US" sz="2400" dirty="0">
                <a:solidFill>
                  <a:srgbClr val="565F5F"/>
                </a:solidFill>
                <a:latin typeface="+mn-lt"/>
              </a:rPr>
            </a:br>
            <a:br>
              <a:rPr lang="en-US" sz="2400" dirty="0">
                <a:solidFill>
                  <a:srgbClr val="565F5F"/>
                </a:solidFill>
                <a:latin typeface="+mn-lt"/>
              </a:rPr>
            </a:br>
            <a:r>
              <a:rPr lang="en-US" sz="2400" dirty="0">
                <a:solidFill>
                  <a:srgbClr val="565F5F"/>
                </a:solidFill>
                <a:latin typeface="+mn-lt"/>
              </a:rPr>
              <a:t>Crop Age: 5 years</a:t>
            </a:r>
          </a:p>
        </p:txBody>
      </p:sp>
    </p:spTree>
    <p:extLst>
      <p:ext uri="{BB962C8B-B14F-4D97-AF65-F5344CB8AC3E}">
        <p14:creationId xmlns:p14="http://schemas.microsoft.com/office/powerpoint/2010/main" val="176250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p:txBody>
          <a:bodyPr/>
          <a:lstStyle/>
          <a:p>
            <a:r>
              <a:rPr lang="en-US" sz="2400" dirty="0">
                <a:solidFill>
                  <a:schemeClr val="bg2">
                    <a:lumMod val="50000"/>
                  </a:schemeClr>
                </a:solidFill>
              </a:rPr>
              <a:t>Pressure Chamber Readings – Almonds (Shasta)</a:t>
            </a:r>
          </a:p>
        </p:txBody>
      </p:sp>
      <p:graphicFrame>
        <p:nvGraphicFramePr>
          <p:cNvPr id="8" name="Content Placeholder 7">
            <a:extLst>
              <a:ext uri="{FF2B5EF4-FFF2-40B4-BE49-F238E27FC236}">
                <a16:creationId xmlns:a16="http://schemas.microsoft.com/office/drawing/2014/main" id="{00A480F4-6330-4C3E-ADAD-7370D5998337}"/>
              </a:ext>
            </a:extLst>
          </p:cNvPr>
          <p:cNvGraphicFramePr>
            <a:graphicFrameLocks noGrp="1"/>
          </p:cNvGraphicFramePr>
          <p:nvPr>
            <p:ph sz="quarter" idx="10"/>
          </p:nvPr>
        </p:nvGraphicFramePr>
        <p:xfrm>
          <a:off x="1031240" y="1153621"/>
          <a:ext cx="10293291" cy="442277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B3D54CA2-DFAB-49E4-93BC-EED27B3479E9}"/>
              </a:ext>
            </a:extLst>
          </p:cNvPr>
          <p:cNvSpPr txBox="1"/>
          <p:nvPr/>
        </p:nvSpPr>
        <p:spPr>
          <a:xfrm>
            <a:off x="3623064" y="5533118"/>
            <a:ext cx="2072081" cy="276999"/>
          </a:xfrm>
          <a:prstGeom prst="rect">
            <a:avLst/>
          </a:prstGeom>
          <a:noFill/>
        </p:spPr>
        <p:txBody>
          <a:bodyPr wrap="square" rtlCol="0">
            <a:spAutoFit/>
          </a:bodyPr>
          <a:lstStyle/>
          <a:p>
            <a:r>
              <a:rPr lang="en-US" sz="1200" b="1" dirty="0">
                <a:solidFill>
                  <a:schemeClr val="bg2">
                    <a:lumMod val="10000"/>
                  </a:schemeClr>
                </a:solidFill>
              </a:rPr>
              <a:t>1</a:t>
            </a:r>
            <a:r>
              <a:rPr lang="en-US" sz="1200" b="1" baseline="30000" dirty="0">
                <a:solidFill>
                  <a:schemeClr val="bg2">
                    <a:lumMod val="10000"/>
                  </a:schemeClr>
                </a:solidFill>
              </a:rPr>
              <a:t>st</a:t>
            </a:r>
            <a:r>
              <a:rPr lang="en-US" sz="1200" b="1" dirty="0">
                <a:solidFill>
                  <a:schemeClr val="bg2">
                    <a:lumMod val="10000"/>
                  </a:schemeClr>
                </a:solidFill>
              </a:rPr>
              <a:t> application: 20-June </a:t>
            </a:r>
          </a:p>
        </p:txBody>
      </p:sp>
      <p:sp>
        <p:nvSpPr>
          <p:cNvPr id="14" name="TextBox 13">
            <a:extLst>
              <a:ext uri="{FF2B5EF4-FFF2-40B4-BE49-F238E27FC236}">
                <a16:creationId xmlns:a16="http://schemas.microsoft.com/office/drawing/2014/main" id="{33CDA2C4-DB28-4321-828C-D3DF61AD8E99}"/>
              </a:ext>
            </a:extLst>
          </p:cNvPr>
          <p:cNvSpPr txBox="1"/>
          <p:nvPr/>
        </p:nvSpPr>
        <p:spPr>
          <a:xfrm rot="16200000">
            <a:off x="423104" y="3697469"/>
            <a:ext cx="914400" cy="276999"/>
          </a:xfrm>
          <a:prstGeom prst="rect">
            <a:avLst/>
          </a:prstGeom>
          <a:noFill/>
        </p:spPr>
        <p:txBody>
          <a:bodyPr wrap="square" rtlCol="0">
            <a:spAutoFit/>
          </a:bodyPr>
          <a:lstStyle/>
          <a:p>
            <a:pPr algn="ctr"/>
            <a:r>
              <a:rPr lang="en-US" sz="1200" b="1" dirty="0">
                <a:solidFill>
                  <a:schemeClr val="bg2">
                    <a:lumMod val="10000"/>
                  </a:schemeClr>
                </a:solidFill>
              </a:rPr>
              <a:t>BARS</a:t>
            </a:r>
          </a:p>
        </p:txBody>
      </p:sp>
      <p:sp>
        <p:nvSpPr>
          <p:cNvPr id="7" name="TextBox 6">
            <a:extLst>
              <a:ext uri="{FF2B5EF4-FFF2-40B4-BE49-F238E27FC236}">
                <a16:creationId xmlns:a16="http://schemas.microsoft.com/office/drawing/2014/main" id="{E41DE8F1-7D6F-43FD-91C3-F4FE43D67AE7}"/>
              </a:ext>
            </a:extLst>
          </p:cNvPr>
          <p:cNvSpPr txBox="1"/>
          <p:nvPr/>
        </p:nvSpPr>
        <p:spPr>
          <a:xfrm>
            <a:off x="8125078" y="5533117"/>
            <a:ext cx="2072081" cy="276999"/>
          </a:xfrm>
          <a:prstGeom prst="rect">
            <a:avLst/>
          </a:prstGeom>
          <a:noFill/>
        </p:spPr>
        <p:txBody>
          <a:bodyPr wrap="square" rtlCol="0">
            <a:spAutoFit/>
          </a:bodyPr>
          <a:lstStyle/>
          <a:p>
            <a:r>
              <a:rPr lang="en-US" sz="1200" b="1" dirty="0">
                <a:solidFill>
                  <a:schemeClr val="bg2">
                    <a:lumMod val="10000"/>
                  </a:schemeClr>
                </a:solidFill>
              </a:rPr>
              <a:t>2</a:t>
            </a:r>
            <a:r>
              <a:rPr lang="en-US" sz="1200" b="1" baseline="30000" dirty="0">
                <a:solidFill>
                  <a:schemeClr val="bg2">
                    <a:lumMod val="10000"/>
                  </a:schemeClr>
                </a:solidFill>
              </a:rPr>
              <a:t>nd</a:t>
            </a:r>
            <a:r>
              <a:rPr lang="en-US" sz="1200" b="1" dirty="0">
                <a:solidFill>
                  <a:schemeClr val="bg2">
                    <a:lumMod val="10000"/>
                  </a:schemeClr>
                </a:solidFill>
              </a:rPr>
              <a:t> application: 2-Aug </a:t>
            </a:r>
          </a:p>
        </p:txBody>
      </p:sp>
      <p:cxnSp>
        <p:nvCxnSpPr>
          <p:cNvPr id="10" name="Straight Arrow Connector 9">
            <a:extLst>
              <a:ext uri="{FF2B5EF4-FFF2-40B4-BE49-F238E27FC236}">
                <a16:creationId xmlns:a16="http://schemas.microsoft.com/office/drawing/2014/main" id="{C22FA8AF-D2BB-4E18-AF03-709FEC95F231}"/>
              </a:ext>
            </a:extLst>
          </p:cNvPr>
          <p:cNvCxnSpPr>
            <a:cxnSpLocks/>
          </p:cNvCxnSpPr>
          <p:nvPr/>
        </p:nvCxnSpPr>
        <p:spPr>
          <a:xfrm>
            <a:off x="7895820" y="1652848"/>
            <a:ext cx="0" cy="3112099"/>
          </a:xfrm>
          <a:prstGeom prst="straightConnector1">
            <a:avLst/>
          </a:prstGeom>
          <a:ln w="38100">
            <a:solidFill>
              <a:srgbClr val="4472C4"/>
            </a:solidFill>
          </a:ln>
        </p:spPr>
        <p:style>
          <a:lnRef idx="3">
            <a:schemeClr val="accent6"/>
          </a:lnRef>
          <a:fillRef idx="0">
            <a:schemeClr val="accent6"/>
          </a:fillRef>
          <a:effectRef idx="2">
            <a:schemeClr val="accent6"/>
          </a:effectRef>
          <a:fontRef idx="minor">
            <a:schemeClr val="tx1"/>
          </a:fontRef>
        </p:style>
      </p:cxnSp>
      <p:cxnSp>
        <p:nvCxnSpPr>
          <p:cNvPr id="11" name="Connector: Elbow 10">
            <a:extLst>
              <a:ext uri="{FF2B5EF4-FFF2-40B4-BE49-F238E27FC236}">
                <a16:creationId xmlns:a16="http://schemas.microsoft.com/office/drawing/2014/main" id="{8B0C4D39-8915-44AC-964F-ADA170F5970A}"/>
              </a:ext>
            </a:extLst>
          </p:cNvPr>
          <p:cNvCxnSpPr>
            <a:cxnSpLocks/>
          </p:cNvCxnSpPr>
          <p:nvPr/>
        </p:nvCxnSpPr>
        <p:spPr>
          <a:xfrm flipV="1">
            <a:off x="538423" y="3565854"/>
            <a:ext cx="609599" cy="518911"/>
          </a:xfrm>
          <a:prstGeom prst="bentConnector3">
            <a:avLst>
              <a:gd name="adj1" fmla="val 5357"/>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Connector: Elbow 12">
            <a:extLst>
              <a:ext uri="{FF2B5EF4-FFF2-40B4-BE49-F238E27FC236}">
                <a16:creationId xmlns:a16="http://schemas.microsoft.com/office/drawing/2014/main" id="{7529058B-01B3-4C1B-A6E4-B7CAE7098D33}"/>
              </a:ext>
            </a:extLst>
          </p:cNvPr>
          <p:cNvCxnSpPr>
            <a:cxnSpLocks/>
          </p:cNvCxnSpPr>
          <p:nvPr/>
        </p:nvCxnSpPr>
        <p:spPr>
          <a:xfrm>
            <a:off x="578424" y="3492991"/>
            <a:ext cx="642525" cy="628424"/>
          </a:xfrm>
          <a:prstGeom prst="bentConnector3">
            <a:avLst>
              <a:gd name="adj1" fmla="val -5062"/>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5" name="Connector: Elbow 14">
            <a:extLst>
              <a:ext uri="{FF2B5EF4-FFF2-40B4-BE49-F238E27FC236}">
                <a16:creationId xmlns:a16="http://schemas.microsoft.com/office/drawing/2014/main" id="{7EB1AE98-B225-4A56-A654-5695EC11409C}"/>
              </a:ext>
            </a:extLst>
          </p:cNvPr>
          <p:cNvCxnSpPr>
            <a:cxnSpLocks/>
          </p:cNvCxnSpPr>
          <p:nvPr/>
        </p:nvCxnSpPr>
        <p:spPr>
          <a:xfrm flipV="1">
            <a:off x="572316" y="3345861"/>
            <a:ext cx="552651" cy="417528"/>
          </a:xfrm>
          <a:prstGeom prst="bentConnector3">
            <a:avLst>
              <a:gd name="adj1" fmla="val -1213"/>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F254FF7E-3DA0-46D4-8EA9-7FC02570AF09}"/>
              </a:ext>
            </a:extLst>
          </p:cNvPr>
          <p:cNvCxnSpPr/>
          <p:nvPr/>
        </p:nvCxnSpPr>
        <p:spPr>
          <a:xfrm>
            <a:off x="545613" y="2991686"/>
            <a:ext cx="6045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AFC32945-F247-42B0-901D-1C340A21F584}"/>
              </a:ext>
            </a:extLst>
          </p:cNvPr>
          <p:cNvCxnSpPr>
            <a:cxnSpLocks/>
          </p:cNvCxnSpPr>
          <p:nvPr/>
        </p:nvCxnSpPr>
        <p:spPr>
          <a:xfrm flipH="1">
            <a:off x="558051" y="2454728"/>
            <a:ext cx="8847" cy="169438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260C4F69-FB74-4229-992E-082740E35CF8}"/>
              </a:ext>
            </a:extLst>
          </p:cNvPr>
          <p:cNvCxnSpPr>
            <a:cxnSpLocks/>
          </p:cNvCxnSpPr>
          <p:nvPr/>
        </p:nvCxnSpPr>
        <p:spPr>
          <a:xfrm flipH="1">
            <a:off x="545613" y="2117270"/>
            <a:ext cx="1" cy="1878052"/>
          </a:xfrm>
          <a:prstGeom prst="line">
            <a:avLst/>
          </a:prstGeom>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2E934D2A-4915-4D70-B2C2-14BFC34FAE7A}"/>
              </a:ext>
            </a:extLst>
          </p:cNvPr>
          <p:cNvSpPr txBox="1"/>
          <p:nvPr/>
        </p:nvSpPr>
        <p:spPr>
          <a:xfrm rot="16200000">
            <a:off x="188785" y="3302994"/>
            <a:ext cx="465192" cy="276999"/>
          </a:xfrm>
          <a:prstGeom prst="rect">
            <a:avLst/>
          </a:prstGeom>
          <a:noFill/>
        </p:spPr>
        <p:txBody>
          <a:bodyPr wrap="none" rtlCol="0">
            <a:spAutoFit/>
          </a:bodyPr>
          <a:lstStyle/>
          <a:p>
            <a:r>
              <a:rPr lang="en-US" sz="1200" dirty="0"/>
              <a:t>Mild</a:t>
            </a:r>
          </a:p>
        </p:txBody>
      </p:sp>
      <p:sp>
        <p:nvSpPr>
          <p:cNvPr id="20" name="TextBox 19">
            <a:extLst>
              <a:ext uri="{FF2B5EF4-FFF2-40B4-BE49-F238E27FC236}">
                <a16:creationId xmlns:a16="http://schemas.microsoft.com/office/drawing/2014/main" id="{A91CD3F6-AE15-47CE-9F44-6FA61248D494}"/>
              </a:ext>
            </a:extLst>
          </p:cNvPr>
          <p:cNvSpPr txBox="1"/>
          <p:nvPr/>
        </p:nvSpPr>
        <p:spPr>
          <a:xfrm rot="16200000">
            <a:off x="53196" y="2850211"/>
            <a:ext cx="714301" cy="276999"/>
          </a:xfrm>
          <a:prstGeom prst="rect">
            <a:avLst/>
          </a:prstGeom>
          <a:noFill/>
        </p:spPr>
        <p:txBody>
          <a:bodyPr wrap="square" rtlCol="0">
            <a:spAutoFit/>
          </a:bodyPr>
          <a:lstStyle/>
          <a:p>
            <a:r>
              <a:rPr lang="en-US" sz="1200" dirty="0"/>
              <a:t>High</a:t>
            </a:r>
          </a:p>
        </p:txBody>
      </p:sp>
      <p:sp>
        <p:nvSpPr>
          <p:cNvPr id="21" name="TextBox 20">
            <a:extLst>
              <a:ext uri="{FF2B5EF4-FFF2-40B4-BE49-F238E27FC236}">
                <a16:creationId xmlns:a16="http://schemas.microsoft.com/office/drawing/2014/main" id="{EDDFE502-8A0A-48A9-A250-D56C3B86C3F1}"/>
              </a:ext>
            </a:extLst>
          </p:cNvPr>
          <p:cNvSpPr txBox="1"/>
          <p:nvPr/>
        </p:nvSpPr>
        <p:spPr>
          <a:xfrm rot="16200000">
            <a:off x="-96479" y="3581010"/>
            <a:ext cx="1021225" cy="276999"/>
          </a:xfrm>
          <a:prstGeom prst="rect">
            <a:avLst/>
          </a:prstGeom>
          <a:noFill/>
        </p:spPr>
        <p:txBody>
          <a:bodyPr wrap="square" rtlCol="0">
            <a:spAutoFit/>
          </a:bodyPr>
          <a:lstStyle/>
          <a:p>
            <a:r>
              <a:rPr lang="en-US" sz="1200" dirty="0"/>
              <a:t>Minimal</a:t>
            </a:r>
            <a:endParaRPr lang="en-US" dirty="0"/>
          </a:p>
        </p:txBody>
      </p:sp>
      <p:sp>
        <p:nvSpPr>
          <p:cNvPr id="3" name="TextBox 2">
            <a:extLst>
              <a:ext uri="{FF2B5EF4-FFF2-40B4-BE49-F238E27FC236}">
                <a16:creationId xmlns:a16="http://schemas.microsoft.com/office/drawing/2014/main" id="{AB277675-951A-4C7D-8D8C-2C79318A6182}"/>
              </a:ext>
            </a:extLst>
          </p:cNvPr>
          <p:cNvSpPr txBox="1"/>
          <p:nvPr/>
        </p:nvSpPr>
        <p:spPr>
          <a:xfrm rot="16200000">
            <a:off x="-156322" y="2085850"/>
            <a:ext cx="1094687" cy="276999"/>
          </a:xfrm>
          <a:prstGeom prst="rect">
            <a:avLst/>
          </a:prstGeom>
          <a:noFill/>
        </p:spPr>
        <p:txBody>
          <a:bodyPr wrap="square" rtlCol="0">
            <a:spAutoFit/>
          </a:bodyPr>
          <a:lstStyle/>
          <a:p>
            <a:r>
              <a:rPr lang="en-US" sz="1200" dirty="0"/>
              <a:t>Very High</a:t>
            </a:r>
          </a:p>
        </p:txBody>
      </p:sp>
      <p:cxnSp>
        <p:nvCxnSpPr>
          <p:cNvPr id="5" name="Connector: Elbow 4">
            <a:extLst>
              <a:ext uri="{FF2B5EF4-FFF2-40B4-BE49-F238E27FC236}">
                <a16:creationId xmlns:a16="http://schemas.microsoft.com/office/drawing/2014/main" id="{87789881-AA4A-4BF1-9D01-7C0773985B1E}"/>
              </a:ext>
            </a:extLst>
          </p:cNvPr>
          <p:cNvCxnSpPr>
            <a:cxnSpLocks/>
          </p:cNvCxnSpPr>
          <p:nvPr/>
        </p:nvCxnSpPr>
        <p:spPr>
          <a:xfrm flipV="1">
            <a:off x="542636" y="1747299"/>
            <a:ext cx="678313" cy="403960"/>
          </a:xfrm>
          <a:prstGeom prst="bentConnector3">
            <a:avLst>
              <a:gd name="adj1" fmla="val 105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1131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dark, image&#10;&#10;Description automatically generated">
            <a:extLst>
              <a:ext uri="{FF2B5EF4-FFF2-40B4-BE49-F238E27FC236}">
                <a16:creationId xmlns:a16="http://schemas.microsoft.com/office/drawing/2014/main" id="{E0CA9719-20A5-44A8-8742-9DF10F51CB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0290"/>
          <a:stretch/>
        </p:blipFill>
        <p:spPr>
          <a:xfrm>
            <a:off x="569273" y="1150305"/>
            <a:ext cx="11053454" cy="5167003"/>
          </a:xfrm>
          <a:prstGeom prst="rect">
            <a:avLst/>
          </a:prstGeom>
        </p:spPr>
      </p:pic>
      <p:sp>
        <p:nvSpPr>
          <p:cNvPr id="3" name="Title 2">
            <a:extLst>
              <a:ext uri="{FF2B5EF4-FFF2-40B4-BE49-F238E27FC236}">
                <a16:creationId xmlns:a16="http://schemas.microsoft.com/office/drawing/2014/main" id="{06C482AC-2FF8-49D0-9B58-2CB4C4A8D92F}"/>
              </a:ext>
            </a:extLst>
          </p:cNvPr>
          <p:cNvSpPr>
            <a:spLocks noGrp="1"/>
          </p:cNvSpPr>
          <p:nvPr>
            <p:ph type="title" idx="4294967295"/>
          </p:nvPr>
        </p:nvSpPr>
        <p:spPr>
          <a:xfrm>
            <a:off x="608321" y="183828"/>
            <a:ext cx="11053454" cy="652488"/>
          </a:xfrm>
          <a:prstGeom prst="rect">
            <a:avLst/>
          </a:prstGeom>
        </p:spPr>
        <p:txBody>
          <a:bodyPr/>
          <a:lstStyle/>
          <a:p>
            <a:r>
              <a:rPr lang="en-US" sz="2400" dirty="0">
                <a:solidFill>
                  <a:schemeClr val="tx1"/>
                </a:solidFill>
              </a:rPr>
              <a:t>Miller Sales Representation </a:t>
            </a:r>
          </a:p>
        </p:txBody>
      </p:sp>
      <p:sp>
        <p:nvSpPr>
          <p:cNvPr id="10" name="Oval 9">
            <a:extLst>
              <a:ext uri="{FF2B5EF4-FFF2-40B4-BE49-F238E27FC236}">
                <a16:creationId xmlns:a16="http://schemas.microsoft.com/office/drawing/2014/main" id="{A64396DD-0CAD-4A41-8FBB-2BCDA8E1B647}"/>
              </a:ext>
            </a:extLst>
          </p:cNvPr>
          <p:cNvSpPr/>
          <p:nvPr/>
        </p:nvSpPr>
        <p:spPr>
          <a:xfrm>
            <a:off x="2759476" y="3706009"/>
            <a:ext cx="121298" cy="11663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1EE7BA7-80DB-48B7-9D9C-0DC8DA075EA7}"/>
              </a:ext>
            </a:extLst>
          </p:cNvPr>
          <p:cNvSpPr/>
          <p:nvPr/>
        </p:nvSpPr>
        <p:spPr>
          <a:xfrm>
            <a:off x="3071156" y="3873609"/>
            <a:ext cx="121298" cy="11663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5A7D54D-707A-46CA-B88A-B1C41F4A87D5}"/>
              </a:ext>
            </a:extLst>
          </p:cNvPr>
          <p:cNvSpPr/>
          <p:nvPr/>
        </p:nvSpPr>
        <p:spPr>
          <a:xfrm>
            <a:off x="3580361" y="5299846"/>
            <a:ext cx="121298" cy="116633"/>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BF2D0A6-3885-4614-962C-81C90DE73D6E}"/>
              </a:ext>
            </a:extLst>
          </p:cNvPr>
          <p:cNvSpPr/>
          <p:nvPr/>
        </p:nvSpPr>
        <p:spPr>
          <a:xfrm>
            <a:off x="9860731" y="5645008"/>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86B08FB-E8BD-459B-A772-A909BC61231B}"/>
              </a:ext>
            </a:extLst>
          </p:cNvPr>
          <p:cNvSpPr/>
          <p:nvPr/>
        </p:nvSpPr>
        <p:spPr>
          <a:xfrm>
            <a:off x="5848098" y="2905597"/>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58146A6-3E75-4EB0-8A9C-9C945C41FC65}"/>
              </a:ext>
            </a:extLst>
          </p:cNvPr>
          <p:cNvSpPr/>
          <p:nvPr/>
        </p:nvSpPr>
        <p:spPr>
          <a:xfrm>
            <a:off x="6466179" y="5183213"/>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C1CE2E71-829F-48D8-9AC2-5EB96AB45EBB}"/>
              </a:ext>
            </a:extLst>
          </p:cNvPr>
          <p:cNvSpPr txBox="1"/>
          <p:nvPr/>
        </p:nvSpPr>
        <p:spPr>
          <a:xfrm>
            <a:off x="3192454" y="3816509"/>
            <a:ext cx="1095730" cy="230832"/>
          </a:xfrm>
          <a:prstGeom prst="rect">
            <a:avLst/>
          </a:prstGeom>
          <a:noFill/>
        </p:spPr>
        <p:txBody>
          <a:bodyPr wrap="square" rtlCol="0">
            <a:spAutoFit/>
          </a:bodyPr>
          <a:lstStyle/>
          <a:p>
            <a:r>
              <a:rPr lang="en-US" sz="900" b="1" dirty="0">
                <a:solidFill>
                  <a:srgbClr val="008000"/>
                </a:solidFill>
              </a:rPr>
              <a:t>Costa Rica (5)</a:t>
            </a:r>
          </a:p>
        </p:txBody>
      </p:sp>
      <p:sp>
        <p:nvSpPr>
          <p:cNvPr id="41" name="Oval 40">
            <a:extLst>
              <a:ext uri="{FF2B5EF4-FFF2-40B4-BE49-F238E27FC236}">
                <a16:creationId xmlns:a16="http://schemas.microsoft.com/office/drawing/2014/main" id="{FB70C25F-9877-49B6-AF87-E734760373C5}"/>
              </a:ext>
            </a:extLst>
          </p:cNvPr>
          <p:cNvSpPr/>
          <p:nvPr/>
        </p:nvSpPr>
        <p:spPr>
          <a:xfrm>
            <a:off x="2210187" y="3222862"/>
            <a:ext cx="121298" cy="116633"/>
          </a:xfrm>
          <a:prstGeom prst="ellipse">
            <a:avLst/>
          </a:prstGeom>
          <a:solidFill>
            <a:srgbClr val="0A3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2E2CD32D-750D-4B63-99EC-1168139ED25E}"/>
              </a:ext>
            </a:extLst>
          </p:cNvPr>
          <p:cNvSpPr/>
          <p:nvPr/>
        </p:nvSpPr>
        <p:spPr>
          <a:xfrm>
            <a:off x="3174099" y="3307865"/>
            <a:ext cx="121298" cy="116633"/>
          </a:xfrm>
          <a:prstGeom prst="ellipse">
            <a:avLst/>
          </a:prstGeom>
          <a:solidFill>
            <a:srgbClr val="0A3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B9D55503-FD93-42C5-9686-91E20EE2C8C8}"/>
              </a:ext>
            </a:extLst>
          </p:cNvPr>
          <p:cNvSpPr/>
          <p:nvPr/>
        </p:nvSpPr>
        <p:spPr>
          <a:xfrm>
            <a:off x="3313752" y="2984282"/>
            <a:ext cx="121298" cy="116633"/>
          </a:xfrm>
          <a:prstGeom prst="ellipse">
            <a:avLst/>
          </a:prstGeom>
          <a:solidFill>
            <a:srgbClr val="0A3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33B99007-1C3F-4B43-8FFB-03CB0AB4D80D}"/>
              </a:ext>
            </a:extLst>
          </p:cNvPr>
          <p:cNvSpPr/>
          <p:nvPr/>
        </p:nvSpPr>
        <p:spPr>
          <a:xfrm>
            <a:off x="2270836" y="2984283"/>
            <a:ext cx="121298" cy="116633"/>
          </a:xfrm>
          <a:prstGeom prst="ellipse">
            <a:avLst/>
          </a:prstGeom>
          <a:solidFill>
            <a:srgbClr val="0A3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CCE10949-7B66-4C28-9289-85AC9E6F4B0A}"/>
              </a:ext>
            </a:extLst>
          </p:cNvPr>
          <p:cNvSpPr txBox="1"/>
          <p:nvPr/>
        </p:nvSpPr>
        <p:spPr>
          <a:xfrm>
            <a:off x="949430" y="3193864"/>
            <a:ext cx="1254957" cy="230832"/>
          </a:xfrm>
          <a:prstGeom prst="rect">
            <a:avLst/>
          </a:prstGeom>
          <a:noFill/>
        </p:spPr>
        <p:txBody>
          <a:bodyPr wrap="square" rtlCol="0">
            <a:spAutoFit/>
          </a:bodyPr>
          <a:lstStyle/>
          <a:p>
            <a:r>
              <a:rPr lang="en-US" sz="900" b="1" dirty="0">
                <a:solidFill>
                  <a:srgbClr val="0A3161"/>
                </a:solidFill>
              </a:rPr>
              <a:t>10 in Southwest US</a:t>
            </a:r>
          </a:p>
        </p:txBody>
      </p:sp>
      <p:sp>
        <p:nvSpPr>
          <p:cNvPr id="49" name="Oval 48">
            <a:extLst>
              <a:ext uri="{FF2B5EF4-FFF2-40B4-BE49-F238E27FC236}">
                <a16:creationId xmlns:a16="http://schemas.microsoft.com/office/drawing/2014/main" id="{416C3A6A-A296-4B21-A8B4-BF0B1E527B54}"/>
              </a:ext>
            </a:extLst>
          </p:cNvPr>
          <p:cNvSpPr/>
          <p:nvPr/>
        </p:nvSpPr>
        <p:spPr>
          <a:xfrm>
            <a:off x="6478513" y="3215012"/>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C4AABFC-56E9-4FA2-B33F-023BE766F0D9}"/>
              </a:ext>
            </a:extLst>
          </p:cNvPr>
          <p:cNvSpPr txBox="1"/>
          <p:nvPr/>
        </p:nvSpPr>
        <p:spPr>
          <a:xfrm>
            <a:off x="6559034" y="3147153"/>
            <a:ext cx="808808" cy="230832"/>
          </a:xfrm>
          <a:prstGeom prst="rect">
            <a:avLst/>
          </a:prstGeom>
          <a:noFill/>
        </p:spPr>
        <p:txBody>
          <a:bodyPr wrap="square" rtlCol="0">
            <a:spAutoFit/>
          </a:bodyPr>
          <a:lstStyle/>
          <a:p>
            <a:r>
              <a:rPr lang="en-US" sz="900" b="1" dirty="0">
                <a:solidFill>
                  <a:srgbClr val="0070C0"/>
                </a:solidFill>
              </a:rPr>
              <a:t>Turkey (2)</a:t>
            </a:r>
          </a:p>
        </p:txBody>
      </p:sp>
      <p:sp>
        <p:nvSpPr>
          <p:cNvPr id="51" name="TextBox 50">
            <a:extLst>
              <a:ext uri="{FF2B5EF4-FFF2-40B4-BE49-F238E27FC236}">
                <a16:creationId xmlns:a16="http://schemas.microsoft.com/office/drawing/2014/main" id="{25F0046F-7287-44E8-A68E-BDB7C37DD371}"/>
              </a:ext>
            </a:extLst>
          </p:cNvPr>
          <p:cNvSpPr txBox="1"/>
          <p:nvPr/>
        </p:nvSpPr>
        <p:spPr>
          <a:xfrm>
            <a:off x="2945693" y="5241529"/>
            <a:ext cx="756719" cy="230832"/>
          </a:xfrm>
          <a:prstGeom prst="rect">
            <a:avLst/>
          </a:prstGeom>
          <a:noFill/>
        </p:spPr>
        <p:txBody>
          <a:bodyPr wrap="square" rtlCol="0">
            <a:spAutoFit/>
          </a:bodyPr>
          <a:lstStyle/>
          <a:p>
            <a:r>
              <a:rPr lang="en-US" sz="900" b="1" dirty="0">
                <a:solidFill>
                  <a:srgbClr val="008000"/>
                </a:solidFill>
              </a:rPr>
              <a:t>Chile (1)</a:t>
            </a:r>
          </a:p>
        </p:txBody>
      </p:sp>
      <p:sp>
        <p:nvSpPr>
          <p:cNvPr id="52" name="Oval 51">
            <a:extLst>
              <a:ext uri="{FF2B5EF4-FFF2-40B4-BE49-F238E27FC236}">
                <a16:creationId xmlns:a16="http://schemas.microsoft.com/office/drawing/2014/main" id="{5A471A7D-32BC-46F1-9CAC-85A50502498E}"/>
              </a:ext>
            </a:extLst>
          </p:cNvPr>
          <p:cNvSpPr/>
          <p:nvPr/>
        </p:nvSpPr>
        <p:spPr>
          <a:xfrm>
            <a:off x="6325123" y="3188774"/>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F0F99C52-8FE0-4BA2-A70B-3B0154F4FE8E}"/>
              </a:ext>
            </a:extLst>
          </p:cNvPr>
          <p:cNvSpPr txBox="1"/>
          <p:nvPr/>
        </p:nvSpPr>
        <p:spPr>
          <a:xfrm>
            <a:off x="6252081" y="2989688"/>
            <a:ext cx="808808" cy="230832"/>
          </a:xfrm>
          <a:prstGeom prst="rect">
            <a:avLst/>
          </a:prstGeom>
          <a:noFill/>
        </p:spPr>
        <p:txBody>
          <a:bodyPr wrap="square" rtlCol="0">
            <a:spAutoFit/>
          </a:bodyPr>
          <a:lstStyle/>
          <a:p>
            <a:r>
              <a:rPr lang="en-US" sz="900" b="1" dirty="0">
                <a:solidFill>
                  <a:srgbClr val="0070C0"/>
                </a:solidFill>
              </a:rPr>
              <a:t>Greece (1)</a:t>
            </a:r>
          </a:p>
        </p:txBody>
      </p:sp>
      <p:sp>
        <p:nvSpPr>
          <p:cNvPr id="54" name="TextBox 53">
            <a:extLst>
              <a:ext uri="{FF2B5EF4-FFF2-40B4-BE49-F238E27FC236}">
                <a16:creationId xmlns:a16="http://schemas.microsoft.com/office/drawing/2014/main" id="{3065D5C6-5785-487F-BA51-2FD58991203E}"/>
              </a:ext>
            </a:extLst>
          </p:cNvPr>
          <p:cNvSpPr txBox="1"/>
          <p:nvPr/>
        </p:nvSpPr>
        <p:spPr>
          <a:xfrm>
            <a:off x="6024812" y="5414176"/>
            <a:ext cx="1212135" cy="230832"/>
          </a:xfrm>
          <a:prstGeom prst="rect">
            <a:avLst/>
          </a:prstGeom>
          <a:noFill/>
        </p:spPr>
        <p:txBody>
          <a:bodyPr wrap="square" rtlCol="0">
            <a:spAutoFit/>
          </a:bodyPr>
          <a:lstStyle/>
          <a:p>
            <a:r>
              <a:rPr lang="en-US" sz="900" b="1" dirty="0">
                <a:solidFill>
                  <a:srgbClr val="0070C0"/>
                </a:solidFill>
              </a:rPr>
              <a:t>South Africa (1)</a:t>
            </a:r>
          </a:p>
        </p:txBody>
      </p:sp>
      <p:sp>
        <p:nvSpPr>
          <p:cNvPr id="55" name="TextBox 54">
            <a:extLst>
              <a:ext uri="{FF2B5EF4-FFF2-40B4-BE49-F238E27FC236}">
                <a16:creationId xmlns:a16="http://schemas.microsoft.com/office/drawing/2014/main" id="{63A03203-8AE3-42E4-BA83-53B952BD2F3B}"/>
              </a:ext>
            </a:extLst>
          </p:cNvPr>
          <p:cNvSpPr txBox="1"/>
          <p:nvPr/>
        </p:nvSpPr>
        <p:spPr>
          <a:xfrm>
            <a:off x="9375961" y="5788971"/>
            <a:ext cx="1212135" cy="230832"/>
          </a:xfrm>
          <a:prstGeom prst="rect">
            <a:avLst/>
          </a:prstGeom>
          <a:noFill/>
        </p:spPr>
        <p:txBody>
          <a:bodyPr wrap="square" rtlCol="0">
            <a:spAutoFit/>
          </a:bodyPr>
          <a:lstStyle/>
          <a:p>
            <a:r>
              <a:rPr lang="en-US" sz="900" b="1" dirty="0">
                <a:solidFill>
                  <a:srgbClr val="0070C0"/>
                </a:solidFill>
              </a:rPr>
              <a:t>Australia (1)</a:t>
            </a:r>
          </a:p>
        </p:txBody>
      </p:sp>
      <p:sp>
        <p:nvSpPr>
          <p:cNvPr id="57" name="TextBox 56">
            <a:extLst>
              <a:ext uri="{FF2B5EF4-FFF2-40B4-BE49-F238E27FC236}">
                <a16:creationId xmlns:a16="http://schemas.microsoft.com/office/drawing/2014/main" id="{2C4613E5-7637-425B-93FA-BDA64A0B5993}"/>
              </a:ext>
            </a:extLst>
          </p:cNvPr>
          <p:cNvSpPr txBox="1"/>
          <p:nvPr/>
        </p:nvSpPr>
        <p:spPr>
          <a:xfrm>
            <a:off x="2565278" y="4342804"/>
            <a:ext cx="1011756" cy="230832"/>
          </a:xfrm>
          <a:prstGeom prst="rect">
            <a:avLst/>
          </a:prstGeom>
          <a:noFill/>
        </p:spPr>
        <p:txBody>
          <a:bodyPr wrap="square" rtlCol="0">
            <a:spAutoFit/>
          </a:bodyPr>
          <a:lstStyle/>
          <a:p>
            <a:r>
              <a:rPr lang="en-US" sz="900" b="1" dirty="0">
                <a:solidFill>
                  <a:srgbClr val="008000"/>
                </a:solidFill>
              </a:rPr>
              <a:t>Ecuador (2)</a:t>
            </a:r>
          </a:p>
        </p:txBody>
      </p:sp>
      <p:sp>
        <p:nvSpPr>
          <p:cNvPr id="58" name="Oval 57">
            <a:extLst>
              <a:ext uri="{FF2B5EF4-FFF2-40B4-BE49-F238E27FC236}">
                <a16:creationId xmlns:a16="http://schemas.microsoft.com/office/drawing/2014/main" id="{CAA0A8B0-9F53-4870-9C02-FEB847B68FB1}"/>
              </a:ext>
            </a:extLst>
          </p:cNvPr>
          <p:cNvSpPr/>
          <p:nvPr/>
        </p:nvSpPr>
        <p:spPr>
          <a:xfrm>
            <a:off x="4294699" y="4981364"/>
            <a:ext cx="121298" cy="11663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9" name="Oval 58">
            <a:extLst>
              <a:ext uri="{FF2B5EF4-FFF2-40B4-BE49-F238E27FC236}">
                <a16:creationId xmlns:a16="http://schemas.microsoft.com/office/drawing/2014/main" id="{B375FEB3-3284-4637-8086-3D026CA3118A}"/>
              </a:ext>
            </a:extLst>
          </p:cNvPr>
          <p:cNvSpPr/>
          <p:nvPr/>
        </p:nvSpPr>
        <p:spPr>
          <a:xfrm>
            <a:off x="5931299" y="2637903"/>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28A75769-374D-41A2-9879-F663B727BBF0}"/>
              </a:ext>
            </a:extLst>
          </p:cNvPr>
          <p:cNvSpPr txBox="1"/>
          <p:nvPr/>
        </p:nvSpPr>
        <p:spPr>
          <a:xfrm>
            <a:off x="5581865" y="2425733"/>
            <a:ext cx="941464" cy="230832"/>
          </a:xfrm>
          <a:prstGeom prst="rect">
            <a:avLst/>
          </a:prstGeom>
          <a:noFill/>
        </p:spPr>
        <p:txBody>
          <a:bodyPr wrap="square" rtlCol="0">
            <a:spAutoFit/>
          </a:bodyPr>
          <a:lstStyle/>
          <a:p>
            <a:r>
              <a:rPr lang="en-US" sz="900" b="1" dirty="0">
                <a:solidFill>
                  <a:srgbClr val="0070C0"/>
                </a:solidFill>
              </a:rPr>
              <a:t>Germany (1)</a:t>
            </a:r>
          </a:p>
        </p:txBody>
      </p:sp>
      <p:sp>
        <p:nvSpPr>
          <p:cNvPr id="61" name="Oval 60">
            <a:extLst>
              <a:ext uri="{FF2B5EF4-FFF2-40B4-BE49-F238E27FC236}">
                <a16:creationId xmlns:a16="http://schemas.microsoft.com/office/drawing/2014/main" id="{663F65DA-2200-4AA6-960E-24000EF27D4E}"/>
              </a:ext>
            </a:extLst>
          </p:cNvPr>
          <p:cNvSpPr/>
          <p:nvPr/>
        </p:nvSpPr>
        <p:spPr>
          <a:xfrm>
            <a:off x="6180491" y="2936879"/>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F8817245-B2A8-43FE-B8A8-7984A740E209}"/>
              </a:ext>
            </a:extLst>
          </p:cNvPr>
          <p:cNvSpPr txBox="1"/>
          <p:nvPr/>
        </p:nvSpPr>
        <p:spPr>
          <a:xfrm>
            <a:off x="6249148" y="2805980"/>
            <a:ext cx="808808" cy="230832"/>
          </a:xfrm>
          <a:prstGeom prst="rect">
            <a:avLst/>
          </a:prstGeom>
          <a:noFill/>
        </p:spPr>
        <p:txBody>
          <a:bodyPr wrap="square" rtlCol="0">
            <a:spAutoFit/>
          </a:bodyPr>
          <a:lstStyle/>
          <a:p>
            <a:r>
              <a:rPr lang="en-US" sz="900" b="1" dirty="0">
                <a:solidFill>
                  <a:srgbClr val="0070C0"/>
                </a:solidFill>
              </a:rPr>
              <a:t>Serbia (1)</a:t>
            </a:r>
          </a:p>
        </p:txBody>
      </p:sp>
      <p:sp>
        <p:nvSpPr>
          <p:cNvPr id="63" name="Oval 62">
            <a:extLst>
              <a:ext uri="{FF2B5EF4-FFF2-40B4-BE49-F238E27FC236}">
                <a16:creationId xmlns:a16="http://schemas.microsoft.com/office/drawing/2014/main" id="{930464AE-9004-4A9F-B014-9CDB602B3AE9}"/>
              </a:ext>
            </a:extLst>
          </p:cNvPr>
          <p:cNvSpPr/>
          <p:nvPr/>
        </p:nvSpPr>
        <p:spPr>
          <a:xfrm>
            <a:off x="5589184" y="3223605"/>
            <a:ext cx="121298" cy="1166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7EC60EC-F71A-41E1-AFD8-40CB7EB0B979}"/>
              </a:ext>
            </a:extLst>
          </p:cNvPr>
          <p:cNvSpPr txBox="1"/>
          <p:nvPr/>
        </p:nvSpPr>
        <p:spPr>
          <a:xfrm>
            <a:off x="5306440" y="3310468"/>
            <a:ext cx="808808" cy="230832"/>
          </a:xfrm>
          <a:prstGeom prst="rect">
            <a:avLst/>
          </a:prstGeom>
          <a:noFill/>
        </p:spPr>
        <p:txBody>
          <a:bodyPr wrap="square" rtlCol="0">
            <a:spAutoFit/>
          </a:bodyPr>
          <a:lstStyle/>
          <a:p>
            <a:r>
              <a:rPr lang="en-US" sz="900" b="1" dirty="0">
                <a:solidFill>
                  <a:srgbClr val="0070C0"/>
                </a:solidFill>
              </a:rPr>
              <a:t>Spain (1)</a:t>
            </a:r>
          </a:p>
        </p:txBody>
      </p:sp>
      <p:sp>
        <p:nvSpPr>
          <p:cNvPr id="65" name="TextBox 64">
            <a:extLst>
              <a:ext uri="{FF2B5EF4-FFF2-40B4-BE49-F238E27FC236}">
                <a16:creationId xmlns:a16="http://schemas.microsoft.com/office/drawing/2014/main" id="{AD6DB1DF-038B-422C-B5F2-5ECDC0585C46}"/>
              </a:ext>
            </a:extLst>
          </p:cNvPr>
          <p:cNvSpPr txBox="1"/>
          <p:nvPr/>
        </p:nvSpPr>
        <p:spPr>
          <a:xfrm>
            <a:off x="4805182" y="2848069"/>
            <a:ext cx="1088711" cy="230832"/>
          </a:xfrm>
          <a:prstGeom prst="rect">
            <a:avLst/>
          </a:prstGeom>
          <a:noFill/>
        </p:spPr>
        <p:txBody>
          <a:bodyPr wrap="square" rtlCol="0">
            <a:spAutoFit/>
          </a:bodyPr>
          <a:lstStyle/>
          <a:p>
            <a:r>
              <a:rPr lang="en-US" sz="900" b="1" dirty="0">
                <a:solidFill>
                  <a:srgbClr val="0070C0"/>
                </a:solidFill>
              </a:rPr>
              <a:t>Switzerland (1)</a:t>
            </a:r>
          </a:p>
        </p:txBody>
      </p:sp>
      <p:sp>
        <p:nvSpPr>
          <p:cNvPr id="66" name="TextBox 65">
            <a:extLst>
              <a:ext uri="{FF2B5EF4-FFF2-40B4-BE49-F238E27FC236}">
                <a16:creationId xmlns:a16="http://schemas.microsoft.com/office/drawing/2014/main" id="{71D0667D-7EAB-4860-B933-694F8B47AF1E}"/>
              </a:ext>
            </a:extLst>
          </p:cNvPr>
          <p:cNvSpPr txBox="1"/>
          <p:nvPr/>
        </p:nvSpPr>
        <p:spPr>
          <a:xfrm>
            <a:off x="3894987" y="4750532"/>
            <a:ext cx="756719" cy="230832"/>
          </a:xfrm>
          <a:prstGeom prst="rect">
            <a:avLst/>
          </a:prstGeom>
          <a:noFill/>
        </p:spPr>
        <p:txBody>
          <a:bodyPr wrap="square" rtlCol="0">
            <a:spAutoFit/>
          </a:bodyPr>
          <a:lstStyle/>
          <a:p>
            <a:r>
              <a:rPr lang="en-US" sz="900" b="1" dirty="0">
                <a:solidFill>
                  <a:srgbClr val="008000"/>
                </a:solidFill>
              </a:rPr>
              <a:t>Brazil (1)</a:t>
            </a:r>
          </a:p>
        </p:txBody>
      </p:sp>
      <p:sp>
        <p:nvSpPr>
          <p:cNvPr id="67" name="TextBox 66">
            <a:extLst>
              <a:ext uri="{FF2B5EF4-FFF2-40B4-BE49-F238E27FC236}">
                <a16:creationId xmlns:a16="http://schemas.microsoft.com/office/drawing/2014/main" id="{5635BCFB-0146-4C77-AFB8-5C8FD3A0532D}"/>
              </a:ext>
            </a:extLst>
          </p:cNvPr>
          <p:cNvSpPr txBox="1"/>
          <p:nvPr/>
        </p:nvSpPr>
        <p:spPr>
          <a:xfrm>
            <a:off x="2477739" y="3502975"/>
            <a:ext cx="935908" cy="230832"/>
          </a:xfrm>
          <a:prstGeom prst="rect">
            <a:avLst/>
          </a:prstGeom>
          <a:noFill/>
        </p:spPr>
        <p:txBody>
          <a:bodyPr wrap="square" rtlCol="0">
            <a:spAutoFit/>
          </a:bodyPr>
          <a:lstStyle/>
          <a:p>
            <a:r>
              <a:rPr lang="en-US" sz="900" b="1" dirty="0">
                <a:solidFill>
                  <a:srgbClr val="008000"/>
                </a:solidFill>
              </a:rPr>
              <a:t>Mexico (2)</a:t>
            </a:r>
          </a:p>
        </p:txBody>
      </p:sp>
      <p:sp>
        <p:nvSpPr>
          <p:cNvPr id="68" name="Oval 67">
            <a:extLst>
              <a:ext uri="{FF2B5EF4-FFF2-40B4-BE49-F238E27FC236}">
                <a16:creationId xmlns:a16="http://schemas.microsoft.com/office/drawing/2014/main" id="{0C0B09F3-4532-4FAB-9F3D-149CAEA112BF}"/>
              </a:ext>
            </a:extLst>
          </p:cNvPr>
          <p:cNvSpPr/>
          <p:nvPr/>
        </p:nvSpPr>
        <p:spPr>
          <a:xfrm>
            <a:off x="3404201" y="4391028"/>
            <a:ext cx="121298" cy="11663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F7F19DAA-F3EB-40C7-B906-399B20FBCE35}"/>
              </a:ext>
            </a:extLst>
          </p:cNvPr>
          <p:cNvSpPr txBox="1"/>
          <p:nvPr/>
        </p:nvSpPr>
        <p:spPr>
          <a:xfrm>
            <a:off x="3285330" y="3244237"/>
            <a:ext cx="1232492" cy="230832"/>
          </a:xfrm>
          <a:prstGeom prst="rect">
            <a:avLst/>
          </a:prstGeom>
          <a:noFill/>
        </p:spPr>
        <p:txBody>
          <a:bodyPr wrap="square" rtlCol="0">
            <a:spAutoFit/>
          </a:bodyPr>
          <a:lstStyle/>
          <a:p>
            <a:r>
              <a:rPr lang="en-US" sz="900" b="1" dirty="0">
                <a:solidFill>
                  <a:srgbClr val="0A3161"/>
                </a:solidFill>
              </a:rPr>
              <a:t>8 in Southeast US</a:t>
            </a:r>
          </a:p>
        </p:txBody>
      </p:sp>
      <p:sp>
        <p:nvSpPr>
          <p:cNvPr id="71" name="TextBox 70">
            <a:extLst>
              <a:ext uri="{FF2B5EF4-FFF2-40B4-BE49-F238E27FC236}">
                <a16:creationId xmlns:a16="http://schemas.microsoft.com/office/drawing/2014/main" id="{772EC3EA-98DA-4DDC-B772-12E080AB1929}"/>
              </a:ext>
            </a:extLst>
          </p:cNvPr>
          <p:cNvSpPr txBox="1"/>
          <p:nvPr/>
        </p:nvSpPr>
        <p:spPr>
          <a:xfrm>
            <a:off x="3419214" y="2933891"/>
            <a:ext cx="1232492" cy="230832"/>
          </a:xfrm>
          <a:prstGeom prst="rect">
            <a:avLst/>
          </a:prstGeom>
          <a:noFill/>
        </p:spPr>
        <p:txBody>
          <a:bodyPr wrap="square" rtlCol="0">
            <a:spAutoFit/>
          </a:bodyPr>
          <a:lstStyle/>
          <a:p>
            <a:r>
              <a:rPr lang="en-US" sz="900" b="1" dirty="0">
                <a:solidFill>
                  <a:srgbClr val="0A3161"/>
                </a:solidFill>
              </a:rPr>
              <a:t>4 in Northeast US</a:t>
            </a:r>
          </a:p>
        </p:txBody>
      </p:sp>
      <p:sp>
        <p:nvSpPr>
          <p:cNvPr id="72" name="TextBox 71">
            <a:extLst>
              <a:ext uri="{FF2B5EF4-FFF2-40B4-BE49-F238E27FC236}">
                <a16:creationId xmlns:a16="http://schemas.microsoft.com/office/drawing/2014/main" id="{D5C43C0C-E823-49D1-A7DA-FB17E5AFC30A}"/>
              </a:ext>
            </a:extLst>
          </p:cNvPr>
          <p:cNvSpPr txBox="1"/>
          <p:nvPr/>
        </p:nvSpPr>
        <p:spPr>
          <a:xfrm>
            <a:off x="1694854" y="2791398"/>
            <a:ext cx="1232492" cy="230832"/>
          </a:xfrm>
          <a:prstGeom prst="rect">
            <a:avLst/>
          </a:prstGeom>
          <a:noFill/>
        </p:spPr>
        <p:txBody>
          <a:bodyPr wrap="square" rtlCol="0">
            <a:spAutoFit/>
          </a:bodyPr>
          <a:lstStyle/>
          <a:p>
            <a:r>
              <a:rPr lang="en-US" sz="900" b="1" dirty="0">
                <a:solidFill>
                  <a:srgbClr val="0A3161"/>
                </a:solidFill>
              </a:rPr>
              <a:t>4 in Northwest US</a:t>
            </a:r>
          </a:p>
        </p:txBody>
      </p:sp>
      <p:sp>
        <p:nvSpPr>
          <p:cNvPr id="2" name="TextBox 1">
            <a:extLst>
              <a:ext uri="{FF2B5EF4-FFF2-40B4-BE49-F238E27FC236}">
                <a16:creationId xmlns:a16="http://schemas.microsoft.com/office/drawing/2014/main" id="{A2BCCC7E-675A-4AB4-AA0D-D04480EFF495}"/>
              </a:ext>
            </a:extLst>
          </p:cNvPr>
          <p:cNvSpPr txBox="1"/>
          <p:nvPr/>
        </p:nvSpPr>
        <p:spPr>
          <a:xfrm>
            <a:off x="2357168" y="2415785"/>
            <a:ext cx="912173" cy="307777"/>
          </a:xfrm>
          <a:prstGeom prst="rect">
            <a:avLst/>
          </a:prstGeom>
          <a:solidFill>
            <a:srgbClr val="0A3161"/>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400" dirty="0"/>
              <a:t>USA (26)</a:t>
            </a:r>
          </a:p>
        </p:txBody>
      </p:sp>
      <p:sp>
        <p:nvSpPr>
          <p:cNvPr id="73" name="TextBox 72">
            <a:extLst>
              <a:ext uri="{FF2B5EF4-FFF2-40B4-BE49-F238E27FC236}">
                <a16:creationId xmlns:a16="http://schemas.microsoft.com/office/drawing/2014/main" id="{7E33B4EC-74FB-4C8C-AF63-967CAC07AF72}"/>
              </a:ext>
            </a:extLst>
          </p:cNvPr>
          <p:cNvSpPr txBox="1"/>
          <p:nvPr/>
        </p:nvSpPr>
        <p:spPr>
          <a:xfrm>
            <a:off x="1163666" y="4659413"/>
            <a:ext cx="1401612" cy="523220"/>
          </a:xfrm>
          <a:prstGeom prst="rect">
            <a:avLst/>
          </a:prstGeom>
          <a:solidFill>
            <a:srgbClr val="008000"/>
          </a:solidFill>
        </p:spPr>
        <p:txBody>
          <a:bodyPr wrap="square" rtlCol="0">
            <a:spAutoFit/>
          </a:bodyPr>
          <a:lstStyle/>
          <a:p>
            <a:pPr algn="ctr"/>
            <a:r>
              <a:rPr lang="en-US" sz="1400" dirty="0">
                <a:solidFill>
                  <a:schemeClr val="bg1"/>
                </a:solidFill>
              </a:rPr>
              <a:t>Central /South America (12)</a:t>
            </a:r>
          </a:p>
        </p:txBody>
      </p:sp>
      <p:sp>
        <p:nvSpPr>
          <p:cNvPr id="44" name="TextBox 43">
            <a:extLst>
              <a:ext uri="{FF2B5EF4-FFF2-40B4-BE49-F238E27FC236}">
                <a16:creationId xmlns:a16="http://schemas.microsoft.com/office/drawing/2014/main" id="{B2F2F4B9-900F-4D1A-A5C5-9F20C5E389A1}"/>
              </a:ext>
            </a:extLst>
          </p:cNvPr>
          <p:cNvSpPr txBox="1"/>
          <p:nvPr/>
        </p:nvSpPr>
        <p:spPr>
          <a:xfrm>
            <a:off x="7119841" y="2415785"/>
            <a:ext cx="1258614" cy="307777"/>
          </a:xfrm>
          <a:prstGeom prst="rect">
            <a:avLst/>
          </a:prstGeom>
          <a:solidFill>
            <a:srgbClr val="0070C0"/>
          </a:solidFill>
        </p:spPr>
        <p:txBody>
          <a:bodyPr wrap="none" rtlCol="0">
            <a:spAutoFit/>
          </a:bodyPr>
          <a:lstStyle/>
          <a:p>
            <a:r>
              <a:rPr lang="en-US" sz="1400" dirty="0">
                <a:solidFill>
                  <a:schemeClr val="bg1"/>
                </a:solidFill>
              </a:rPr>
              <a:t>EMEA-AP (9)</a:t>
            </a:r>
          </a:p>
        </p:txBody>
      </p:sp>
      <p:sp>
        <p:nvSpPr>
          <p:cNvPr id="43" name="Oval 42">
            <a:extLst>
              <a:ext uri="{FF2B5EF4-FFF2-40B4-BE49-F238E27FC236}">
                <a16:creationId xmlns:a16="http://schemas.microsoft.com/office/drawing/2014/main" id="{FD7B1D77-5809-4F87-9735-207A6C440781}"/>
              </a:ext>
            </a:extLst>
          </p:cNvPr>
          <p:cNvSpPr/>
          <p:nvPr/>
        </p:nvSpPr>
        <p:spPr>
          <a:xfrm>
            <a:off x="3539866" y="4746058"/>
            <a:ext cx="121298" cy="11663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03809CE9-BF92-43EE-A920-6F6B4C804B9C}"/>
              </a:ext>
            </a:extLst>
          </p:cNvPr>
          <p:cNvSpPr txBox="1"/>
          <p:nvPr/>
        </p:nvSpPr>
        <p:spPr>
          <a:xfrm>
            <a:off x="3549668" y="4521926"/>
            <a:ext cx="1011756" cy="230832"/>
          </a:xfrm>
          <a:prstGeom prst="rect">
            <a:avLst/>
          </a:prstGeom>
          <a:noFill/>
        </p:spPr>
        <p:txBody>
          <a:bodyPr wrap="square" rtlCol="0">
            <a:spAutoFit/>
          </a:bodyPr>
          <a:lstStyle/>
          <a:p>
            <a:r>
              <a:rPr lang="en-US" sz="900" b="1" dirty="0">
                <a:solidFill>
                  <a:srgbClr val="008000"/>
                </a:solidFill>
              </a:rPr>
              <a:t>Peru (1)</a:t>
            </a:r>
          </a:p>
        </p:txBody>
      </p:sp>
    </p:spTree>
    <p:extLst>
      <p:ext uri="{BB962C8B-B14F-4D97-AF65-F5344CB8AC3E}">
        <p14:creationId xmlns:p14="http://schemas.microsoft.com/office/powerpoint/2010/main" val="3671855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p:txBody>
          <a:bodyPr/>
          <a:lstStyle/>
          <a:p>
            <a:r>
              <a:rPr lang="en-US" sz="2400" dirty="0">
                <a:solidFill>
                  <a:schemeClr val="bg2">
                    <a:lumMod val="50000"/>
                  </a:schemeClr>
                </a:solidFill>
              </a:rPr>
              <a:t>SPAD Meter Readings – Almonds (Shasta)</a:t>
            </a:r>
          </a:p>
        </p:txBody>
      </p:sp>
      <p:graphicFrame>
        <p:nvGraphicFramePr>
          <p:cNvPr id="7" name="Content Placeholder 6">
            <a:extLst>
              <a:ext uri="{FF2B5EF4-FFF2-40B4-BE49-F238E27FC236}">
                <a16:creationId xmlns:a16="http://schemas.microsoft.com/office/drawing/2014/main" id="{E8D972B3-26A7-4EAF-BBE5-B3C08F088F3C}"/>
              </a:ext>
            </a:extLst>
          </p:cNvPr>
          <p:cNvGraphicFramePr>
            <a:graphicFrameLocks noGrp="1"/>
          </p:cNvGraphicFramePr>
          <p:nvPr>
            <p:ph sz="quarter" idx="10"/>
          </p:nvPr>
        </p:nvGraphicFramePr>
        <p:xfrm>
          <a:off x="746448" y="1175657"/>
          <a:ext cx="10655559" cy="464664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36953CE-02D4-494B-819C-CD882AE3D8F2}"/>
              </a:ext>
            </a:extLst>
          </p:cNvPr>
          <p:cNvSpPr txBox="1"/>
          <p:nvPr/>
        </p:nvSpPr>
        <p:spPr>
          <a:xfrm>
            <a:off x="2642186" y="5822302"/>
            <a:ext cx="2072081" cy="276999"/>
          </a:xfrm>
          <a:prstGeom prst="rect">
            <a:avLst/>
          </a:prstGeom>
          <a:noFill/>
        </p:spPr>
        <p:txBody>
          <a:bodyPr wrap="square" rtlCol="0">
            <a:spAutoFit/>
          </a:bodyPr>
          <a:lstStyle/>
          <a:p>
            <a:r>
              <a:rPr lang="en-US" sz="1200" b="1" dirty="0">
                <a:solidFill>
                  <a:schemeClr val="bg2">
                    <a:lumMod val="10000"/>
                  </a:schemeClr>
                </a:solidFill>
              </a:rPr>
              <a:t>1</a:t>
            </a:r>
            <a:r>
              <a:rPr lang="en-US" sz="1200" b="1" baseline="30000" dirty="0">
                <a:solidFill>
                  <a:schemeClr val="bg2">
                    <a:lumMod val="10000"/>
                  </a:schemeClr>
                </a:solidFill>
              </a:rPr>
              <a:t>st</a:t>
            </a:r>
            <a:r>
              <a:rPr lang="en-US" sz="1200" b="1" dirty="0">
                <a:solidFill>
                  <a:schemeClr val="bg2">
                    <a:lumMod val="10000"/>
                  </a:schemeClr>
                </a:solidFill>
              </a:rPr>
              <a:t> application: 20-June </a:t>
            </a:r>
          </a:p>
        </p:txBody>
      </p:sp>
      <p:sp>
        <p:nvSpPr>
          <p:cNvPr id="6" name="TextBox 5">
            <a:extLst>
              <a:ext uri="{FF2B5EF4-FFF2-40B4-BE49-F238E27FC236}">
                <a16:creationId xmlns:a16="http://schemas.microsoft.com/office/drawing/2014/main" id="{9C9F2241-9166-44E1-9CAA-45FF0A0C9FD0}"/>
              </a:ext>
            </a:extLst>
          </p:cNvPr>
          <p:cNvSpPr txBox="1"/>
          <p:nvPr/>
        </p:nvSpPr>
        <p:spPr>
          <a:xfrm rot="16200000">
            <a:off x="-1187642" y="3570419"/>
            <a:ext cx="4226767" cy="276999"/>
          </a:xfrm>
          <a:prstGeom prst="rect">
            <a:avLst/>
          </a:prstGeom>
          <a:noFill/>
        </p:spPr>
        <p:txBody>
          <a:bodyPr wrap="square" rtlCol="0">
            <a:spAutoFit/>
          </a:bodyPr>
          <a:lstStyle/>
          <a:p>
            <a:pPr algn="ctr"/>
            <a:r>
              <a:rPr lang="en-US" sz="1200" b="1" dirty="0">
                <a:solidFill>
                  <a:schemeClr val="bg2">
                    <a:lumMod val="10000"/>
                  </a:schemeClr>
                </a:solidFill>
              </a:rPr>
              <a:t>Total Chlorophyll (µg/cm²)</a:t>
            </a:r>
            <a:endParaRPr lang="en-US" sz="1200" b="1" baseline="30000" dirty="0">
              <a:solidFill>
                <a:schemeClr val="bg2">
                  <a:lumMod val="10000"/>
                </a:schemeClr>
              </a:solidFill>
            </a:endParaRPr>
          </a:p>
        </p:txBody>
      </p:sp>
      <p:sp>
        <p:nvSpPr>
          <p:cNvPr id="8" name="TextBox 7">
            <a:extLst>
              <a:ext uri="{FF2B5EF4-FFF2-40B4-BE49-F238E27FC236}">
                <a16:creationId xmlns:a16="http://schemas.microsoft.com/office/drawing/2014/main" id="{37C10A41-4F07-4CA8-9820-CC8AF5DB13A6}"/>
              </a:ext>
            </a:extLst>
          </p:cNvPr>
          <p:cNvSpPr txBox="1"/>
          <p:nvPr/>
        </p:nvSpPr>
        <p:spPr>
          <a:xfrm>
            <a:off x="7353553" y="5822301"/>
            <a:ext cx="2072081" cy="276999"/>
          </a:xfrm>
          <a:prstGeom prst="rect">
            <a:avLst/>
          </a:prstGeom>
          <a:noFill/>
        </p:spPr>
        <p:txBody>
          <a:bodyPr wrap="square" rtlCol="0">
            <a:spAutoFit/>
          </a:bodyPr>
          <a:lstStyle/>
          <a:p>
            <a:r>
              <a:rPr lang="en-US" sz="1200" b="1" dirty="0">
                <a:solidFill>
                  <a:schemeClr val="bg2">
                    <a:lumMod val="10000"/>
                  </a:schemeClr>
                </a:solidFill>
              </a:rPr>
              <a:t>2</a:t>
            </a:r>
            <a:r>
              <a:rPr lang="en-US" sz="1200" b="1" baseline="30000" dirty="0">
                <a:solidFill>
                  <a:schemeClr val="bg2">
                    <a:lumMod val="10000"/>
                  </a:schemeClr>
                </a:solidFill>
              </a:rPr>
              <a:t>nd</a:t>
            </a:r>
            <a:r>
              <a:rPr lang="en-US" sz="1200" b="1" dirty="0">
                <a:solidFill>
                  <a:schemeClr val="bg2">
                    <a:lumMod val="10000"/>
                  </a:schemeClr>
                </a:solidFill>
              </a:rPr>
              <a:t> application: 2-Aug </a:t>
            </a:r>
          </a:p>
        </p:txBody>
      </p:sp>
      <p:cxnSp>
        <p:nvCxnSpPr>
          <p:cNvPr id="9" name="Straight Arrow Connector 8">
            <a:extLst>
              <a:ext uri="{FF2B5EF4-FFF2-40B4-BE49-F238E27FC236}">
                <a16:creationId xmlns:a16="http://schemas.microsoft.com/office/drawing/2014/main" id="{3B8BC37A-1E4B-4E6B-AAFE-45170BD2D3BE}"/>
              </a:ext>
            </a:extLst>
          </p:cNvPr>
          <p:cNvCxnSpPr>
            <a:cxnSpLocks/>
          </p:cNvCxnSpPr>
          <p:nvPr/>
        </p:nvCxnSpPr>
        <p:spPr>
          <a:xfrm>
            <a:off x="6156940" y="1691450"/>
            <a:ext cx="0" cy="3803339"/>
          </a:xfrm>
          <a:prstGeom prst="straightConnector1">
            <a:avLst/>
          </a:prstGeom>
          <a:ln w="38100">
            <a:solidFill>
              <a:srgbClr val="4472C4"/>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47060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260D6-C0D7-499F-8AD8-4FD50D3EABAC}"/>
              </a:ext>
            </a:extLst>
          </p:cNvPr>
          <p:cNvSpPr>
            <a:spLocks noGrp="1"/>
          </p:cNvSpPr>
          <p:nvPr>
            <p:ph type="title"/>
          </p:nvPr>
        </p:nvSpPr>
        <p:spPr/>
        <p:txBody>
          <a:bodyPr/>
          <a:lstStyle/>
          <a:p>
            <a:r>
              <a:rPr lang="en-US" dirty="0"/>
              <a:t>NDVI</a:t>
            </a:r>
          </a:p>
        </p:txBody>
      </p:sp>
      <p:pic>
        <p:nvPicPr>
          <p:cNvPr id="7" name="Picture 6">
            <a:extLst>
              <a:ext uri="{FF2B5EF4-FFF2-40B4-BE49-F238E27FC236}">
                <a16:creationId xmlns:a16="http://schemas.microsoft.com/office/drawing/2014/main" id="{2EBB1CD3-DC0A-4710-8E79-4B4AC2AB74DA}"/>
              </a:ext>
            </a:extLst>
          </p:cNvPr>
          <p:cNvPicPr>
            <a:picLocks noChangeAspect="1"/>
          </p:cNvPicPr>
          <p:nvPr/>
        </p:nvPicPr>
        <p:blipFill>
          <a:blip r:embed="rId3"/>
          <a:stretch>
            <a:fillRect/>
          </a:stretch>
        </p:blipFill>
        <p:spPr>
          <a:xfrm>
            <a:off x="104361" y="1079978"/>
            <a:ext cx="11944339" cy="5196583"/>
          </a:xfrm>
          <a:prstGeom prst="rect">
            <a:avLst/>
          </a:prstGeom>
        </p:spPr>
      </p:pic>
      <p:sp>
        <p:nvSpPr>
          <p:cNvPr id="8" name="Arrow: Down 7">
            <a:extLst>
              <a:ext uri="{FF2B5EF4-FFF2-40B4-BE49-F238E27FC236}">
                <a16:creationId xmlns:a16="http://schemas.microsoft.com/office/drawing/2014/main" id="{E7625CDF-56D0-467E-8C69-4A855454E03C}"/>
              </a:ext>
            </a:extLst>
          </p:cNvPr>
          <p:cNvSpPr/>
          <p:nvPr/>
        </p:nvSpPr>
        <p:spPr>
          <a:xfrm rot="10800000">
            <a:off x="9729410" y="924076"/>
            <a:ext cx="120820" cy="38608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2F9CAF-2369-4419-89FD-86A76CA2729A}"/>
              </a:ext>
            </a:extLst>
          </p:cNvPr>
          <p:cNvSpPr txBox="1"/>
          <p:nvPr/>
        </p:nvSpPr>
        <p:spPr>
          <a:xfrm>
            <a:off x="10179351" y="1567544"/>
            <a:ext cx="1364343" cy="377372"/>
          </a:xfrm>
          <a:prstGeom prst="rect">
            <a:avLst/>
          </a:prstGeom>
          <a:solidFill>
            <a:schemeClr val="bg1"/>
          </a:solidFill>
        </p:spPr>
        <p:txBody>
          <a:bodyPr wrap="square" rtlCol="0">
            <a:spAutoFit/>
          </a:bodyPr>
          <a:lstStyle/>
          <a:p>
            <a:r>
              <a:rPr lang="en-US" dirty="0"/>
              <a:t>Vapor Gard</a:t>
            </a:r>
          </a:p>
        </p:txBody>
      </p:sp>
      <p:sp>
        <p:nvSpPr>
          <p:cNvPr id="10" name="TextBox 9">
            <a:extLst>
              <a:ext uri="{FF2B5EF4-FFF2-40B4-BE49-F238E27FC236}">
                <a16:creationId xmlns:a16="http://schemas.microsoft.com/office/drawing/2014/main" id="{84FF9A0F-409A-4288-A02D-9704DA3C2AF7}"/>
              </a:ext>
            </a:extLst>
          </p:cNvPr>
          <p:cNvSpPr txBox="1"/>
          <p:nvPr/>
        </p:nvSpPr>
        <p:spPr>
          <a:xfrm>
            <a:off x="8340744" y="1585261"/>
            <a:ext cx="958075" cy="369332"/>
          </a:xfrm>
          <a:prstGeom prst="rect">
            <a:avLst/>
          </a:prstGeom>
          <a:solidFill>
            <a:schemeClr val="bg1"/>
          </a:solidFill>
        </p:spPr>
        <p:txBody>
          <a:bodyPr wrap="square" rtlCol="0">
            <a:spAutoFit/>
          </a:bodyPr>
          <a:lstStyle/>
          <a:p>
            <a:r>
              <a:rPr lang="en-US" dirty="0"/>
              <a:t>Control</a:t>
            </a:r>
          </a:p>
        </p:txBody>
      </p:sp>
      <p:sp>
        <p:nvSpPr>
          <p:cNvPr id="11" name="TextBox 10">
            <a:extLst>
              <a:ext uri="{FF2B5EF4-FFF2-40B4-BE49-F238E27FC236}">
                <a16:creationId xmlns:a16="http://schemas.microsoft.com/office/drawing/2014/main" id="{946FD257-782B-4CD3-84E1-783BDB9AAE3B}"/>
              </a:ext>
            </a:extLst>
          </p:cNvPr>
          <p:cNvSpPr txBox="1"/>
          <p:nvPr/>
        </p:nvSpPr>
        <p:spPr>
          <a:xfrm>
            <a:off x="6095358" y="1079978"/>
            <a:ext cx="6096642" cy="5450092"/>
          </a:xfrm>
          <a:prstGeom prst="rect">
            <a:avLst/>
          </a:prstGeom>
          <a:solidFill>
            <a:schemeClr val="bg1"/>
          </a:solidFill>
        </p:spPr>
        <p:txBody>
          <a:bodyPr wrap="square" rtlCol="0">
            <a:spAutoFit/>
          </a:bodyPr>
          <a:lstStyle/>
          <a:p>
            <a:endParaRPr lang="en-US" dirty="0"/>
          </a:p>
        </p:txBody>
      </p:sp>
      <p:sp>
        <p:nvSpPr>
          <p:cNvPr id="12" name="Rectangle 11">
            <a:extLst>
              <a:ext uri="{FF2B5EF4-FFF2-40B4-BE49-F238E27FC236}">
                <a16:creationId xmlns:a16="http://schemas.microsoft.com/office/drawing/2014/main" id="{DCD853AC-1455-4831-9C2C-D8D942C3B1A4}"/>
              </a:ext>
            </a:extLst>
          </p:cNvPr>
          <p:cNvSpPr/>
          <p:nvPr/>
        </p:nvSpPr>
        <p:spPr>
          <a:xfrm>
            <a:off x="104361" y="5311861"/>
            <a:ext cx="11944339" cy="322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8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1"/>
                                        </p:tgtEl>
                                        <p:attrNameLst>
                                          <p:attrName>ppt_w</p:attrName>
                                        </p:attrNameLst>
                                      </p:cBhvr>
                                      <p:tavLst>
                                        <p:tav tm="0">
                                          <p:val>
                                            <p:strVal val="ppt_w"/>
                                          </p:val>
                                        </p:tav>
                                        <p:tav tm="100000">
                                          <p:val>
                                            <p:fltVal val="0"/>
                                          </p:val>
                                        </p:tav>
                                      </p:tavLst>
                                    </p:anim>
                                    <p:anim calcmode="lin" valueType="num">
                                      <p:cBhvr>
                                        <p:cTn id="7" dur="1000"/>
                                        <p:tgtEl>
                                          <p:spTgt spid="11"/>
                                        </p:tgtEl>
                                        <p:attrNameLst>
                                          <p:attrName>ppt_h</p:attrName>
                                        </p:attrNameLst>
                                      </p:cBhvr>
                                      <p:tavLst>
                                        <p:tav tm="0">
                                          <p:val>
                                            <p:strVal val="ppt_h"/>
                                          </p:val>
                                        </p:tav>
                                        <p:tav tm="100000">
                                          <p:val>
                                            <p:fltVal val="0"/>
                                          </p:val>
                                        </p:tav>
                                      </p:tavLst>
                                    </p:anim>
                                    <p:anim calcmode="lin" valueType="num">
                                      <p:cBhvr>
                                        <p:cTn id="8" dur="1000"/>
                                        <p:tgtEl>
                                          <p:spTgt spid="11"/>
                                        </p:tgtEl>
                                        <p:attrNameLst>
                                          <p:attrName>style.rotation</p:attrName>
                                        </p:attrNameLst>
                                      </p:cBhvr>
                                      <p:tavLst>
                                        <p:tav tm="0">
                                          <p:val>
                                            <p:fltVal val="0"/>
                                          </p:val>
                                        </p:tav>
                                        <p:tav tm="100000">
                                          <p:val>
                                            <p:fltVal val="90"/>
                                          </p:val>
                                        </p:tav>
                                      </p:tavLst>
                                    </p:anim>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p:txBody>
          <a:bodyPr/>
          <a:lstStyle/>
          <a:p>
            <a:r>
              <a:rPr lang="en-US" sz="3200" b="1" dirty="0">
                <a:solidFill>
                  <a:schemeClr val="bg2">
                    <a:lumMod val="50000"/>
                  </a:schemeClr>
                </a:solidFill>
                <a:latin typeface="+mn-lt"/>
              </a:rPr>
              <a:t>Harvest Data:</a:t>
            </a:r>
          </a:p>
        </p:txBody>
      </p:sp>
      <p:pic>
        <p:nvPicPr>
          <p:cNvPr id="8" name="Picture 7" descr="A person holding a can&#10;&#10;Description automatically generated with low confidence">
            <a:extLst>
              <a:ext uri="{FF2B5EF4-FFF2-40B4-BE49-F238E27FC236}">
                <a16:creationId xmlns:a16="http://schemas.microsoft.com/office/drawing/2014/main" id="{C346B080-E128-4763-BD63-C05B6FF91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220" y="1678900"/>
            <a:ext cx="4569147" cy="3426860"/>
          </a:xfrm>
          <a:prstGeom prst="rect">
            <a:avLst/>
          </a:prstGeom>
        </p:spPr>
      </p:pic>
      <p:pic>
        <p:nvPicPr>
          <p:cNvPr id="10" name="Picture 9" descr="A picture containing tree, outdoor, red, light&#10;&#10;Description automatically generated">
            <a:extLst>
              <a:ext uri="{FF2B5EF4-FFF2-40B4-BE49-F238E27FC236}">
                <a16:creationId xmlns:a16="http://schemas.microsoft.com/office/drawing/2014/main" id="{7AED9E69-3E24-4A75-86E9-CC6E402B5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72257" y="1678900"/>
            <a:ext cx="4569148" cy="3426861"/>
          </a:xfrm>
          <a:prstGeom prst="rect">
            <a:avLst/>
          </a:prstGeom>
        </p:spPr>
      </p:pic>
      <p:pic>
        <p:nvPicPr>
          <p:cNvPr id="12" name="Picture 11" descr="A picture containing outdoor, tree, red&#10;&#10;Description automatically generated">
            <a:extLst>
              <a:ext uri="{FF2B5EF4-FFF2-40B4-BE49-F238E27FC236}">
                <a16:creationId xmlns:a16="http://schemas.microsoft.com/office/drawing/2014/main" id="{9D247093-178A-4246-94E5-9C03BFEE1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86169" y="1678899"/>
            <a:ext cx="4569148" cy="3426861"/>
          </a:xfrm>
          <a:prstGeom prst="rect">
            <a:avLst/>
          </a:prstGeom>
        </p:spPr>
      </p:pic>
    </p:spTree>
    <p:extLst>
      <p:ext uri="{BB962C8B-B14F-4D97-AF65-F5344CB8AC3E}">
        <p14:creationId xmlns:p14="http://schemas.microsoft.com/office/powerpoint/2010/main" val="2910757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sky, ground&#10;&#10;Description automatically generated">
            <a:extLst>
              <a:ext uri="{FF2B5EF4-FFF2-40B4-BE49-F238E27FC236}">
                <a16:creationId xmlns:a16="http://schemas.microsoft.com/office/drawing/2014/main" id="{57F567BB-5550-426A-8B36-ADA3642E69FA}"/>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3619015" y="129482"/>
            <a:ext cx="8500155" cy="6028556"/>
          </a:xfrm>
          <a:prstGeom prst="rect">
            <a:avLst/>
          </a:prstGeom>
        </p:spPr>
      </p:pic>
      <p:sp>
        <p:nvSpPr>
          <p:cNvPr id="2" name="Title 1">
            <a:extLst>
              <a:ext uri="{FF2B5EF4-FFF2-40B4-BE49-F238E27FC236}">
                <a16:creationId xmlns:a16="http://schemas.microsoft.com/office/drawing/2014/main" id="{8787E28E-B12C-4ACA-99AB-8709B8555253}"/>
              </a:ext>
            </a:extLst>
          </p:cNvPr>
          <p:cNvSpPr>
            <a:spLocks noGrp="1"/>
          </p:cNvSpPr>
          <p:nvPr>
            <p:ph type="title" idx="4294967295"/>
          </p:nvPr>
        </p:nvSpPr>
        <p:spPr>
          <a:xfrm>
            <a:off x="72830" y="1230819"/>
            <a:ext cx="3476730" cy="2438400"/>
          </a:xfrm>
          <a:prstGeom prst="rect">
            <a:avLst/>
          </a:prstGeom>
          <a:noFill/>
        </p:spPr>
        <p:txBody>
          <a:bodyPr vert="horz" lIns="91440" tIns="45720" rIns="91440" bIns="45720" rtlCol="0" anchor="b">
            <a:normAutofit fontScale="90000"/>
          </a:bodyPr>
          <a:lstStyle/>
          <a:p>
            <a:pPr algn="ctr"/>
            <a:r>
              <a:rPr lang="en-US" sz="3200" b="1" dirty="0">
                <a:solidFill>
                  <a:schemeClr val="bg2">
                    <a:lumMod val="10000"/>
                  </a:schemeClr>
                </a:solidFill>
                <a:effectLst>
                  <a:outerShdw blurRad="38100" dist="38100" dir="2700000" algn="tl">
                    <a:srgbClr val="000000">
                      <a:alpha val="43137"/>
                    </a:srgbClr>
                  </a:outerShdw>
                </a:effectLst>
                <a:latin typeface="+mn-lt"/>
              </a:rPr>
              <a:t>Lemons</a:t>
            </a:r>
            <a:br>
              <a:rPr lang="en-US" sz="2400" dirty="0">
                <a:solidFill>
                  <a:schemeClr val="bg2">
                    <a:lumMod val="50000"/>
                  </a:schemeClr>
                </a:solidFill>
                <a:latin typeface="+mn-lt"/>
              </a:rPr>
            </a:br>
            <a:br>
              <a:rPr lang="en-US" sz="2400" dirty="0">
                <a:solidFill>
                  <a:schemeClr val="bg2">
                    <a:lumMod val="50000"/>
                  </a:schemeClr>
                </a:solidFill>
                <a:latin typeface="+mn-lt"/>
              </a:rPr>
            </a:br>
            <a:r>
              <a:rPr lang="en-US" sz="2400" dirty="0">
                <a:solidFill>
                  <a:schemeClr val="bg2">
                    <a:lumMod val="50000"/>
                  </a:schemeClr>
                </a:solidFill>
                <a:latin typeface="+mn-lt"/>
              </a:rPr>
              <a:t>Rootstock: Carrizo</a:t>
            </a:r>
            <a:br>
              <a:rPr lang="en-US" sz="2400" dirty="0">
                <a:solidFill>
                  <a:schemeClr val="bg2">
                    <a:lumMod val="50000"/>
                  </a:schemeClr>
                </a:solidFill>
                <a:latin typeface="+mn-lt"/>
              </a:rPr>
            </a:br>
            <a:br>
              <a:rPr lang="en-US" sz="2400" dirty="0">
                <a:solidFill>
                  <a:schemeClr val="bg2">
                    <a:lumMod val="50000"/>
                  </a:schemeClr>
                </a:solidFill>
                <a:latin typeface="+mn-lt"/>
              </a:rPr>
            </a:br>
            <a:r>
              <a:rPr lang="en-US" sz="2400" dirty="0">
                <a:solidFill>
                  <a:schemeClr val="bg2">
                    <a:lumMod val="50000"/>
                  </a:schemeClr>
                </a:solidFill>
                <a:latin typeface="+mn-lt"/>
              </a:rPr>
              <a:t>Variety: Lisbon</a:t>
            </a:r>
            <a:br>
              <a:rPr lang="en-US" sz="2400" dirty="0">
                <a:solidFill>
                  <a:schemeClr val="bg2">
                    <a:lumMod val="50000"/>
                  </a:schemeClr>
                </a:solidFill>
                <a:latin typeface="+mn-lt"/>
              </a:rPr>
            </a:br>
            <a:br>
              <a:rPr lang="en-US" sz="2400" dirty="0">
                <a:solidFill>
                  <a:schemeClr val="bg2">
                    <a:lumMod val="50000"/>
                  </a:schemeClr>
                </a:solidFill>
                <a:latin typeface="+mn-lt"/>
              </a:rPr>
            </a:br>
            <a:r>
              <a:rPr lang="en-US" sz="2400" dirty="0">
                <a:solidFill>
                  <a:schemeClr val="bg2">
                    <a:lumMod val="50000"/>
                  </a:schemeClr>
                </a:solidFill>
                <a:latin typeface="+mn-lt"/>
              </a:rPr>
              <a:t>Crop Age: 2 years</a:t>
            </a:r>
          </a:p>
        </p:txBody>
      </p:sp>
    </p:spTree>
    <p:extLst>
      <p:ext uri="{BB962C8B-B14F-4D97-AF65-F5344CB8AC3E}">
        <p14:creationId xmlns:p14="http://schemas.microsoft.com/office/powerpoint/2010/main" val="323929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p:txBody>
          <a:bodyPr/>
          <a:lstStyle/>
          <a:p>
            <a:r>
              <a:rPr lang="en-US" sz="2400" dirty="0">
                <a:solidFill>
                  <a:schemeClr val="bg2">
                    <a:lumMod val="50000"/>
                  </a:schemeClr>
                </a:solidFill>
              </a:rPr>
              <a:t>Pressure Chamber Readings – Lemons (Lisbon)</a:t>
            </a:r>
          </a:p>
        </p:txBody>
      </p:sp>
      <p:graphicFrame>
        <p:nvGraphicFramePr>
          <p:cNvPr id="8" name="Content Placeholder 7">
            <a:extLst>
              <a:ext uri="{FF2B5EF4-FFF2-40B4-BE49-F238E27FC236}">
                <a16:creationId xmlns:a16="http://schemas.microsoft.com/office/drawing/2014/main" id="{00A480F4-6330-4C3E-ADAD-7370D5998337}"/>
              </a:ext>
            </a:extLst>
          </p:cNvPr>
          <p:cNvGraphicFramePr>
            <a:graphicFrameLocks noGrp="1"/>
          </p:cNvGraphicFramePr>
          <p:nvPr>
            <p:ph sz="quarter" idx="10"/>
          </p:nvPr>
        </p:nvGraphicFramePr>
        <p:xfrm>
          <a:off x="889233" y="1181100"/>
          <a:ext cx="10293291" cy="437450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33CDA2C4-DB28-4321-828C-D3DF61AD8E99}"/>
              </a:ext>
            </a:extLst>
          </p:cNvPr>
          <p:cNvSpPr txBox="1"/>
          <p:nvPr/>
        </p:nvSpPr>
        <p:spPr>
          <a:xfrm rot="16200000">
            <a:off x="566841" y="3209736"/>
            <a:ext cx="914400" cy="276999"/>
          </a:xfrm>
          <a:prstGeom prst="rect">
            <a:avLst/>
          </a:prstGeom>
          <a:noFill/>
        </p:spPr>
        <p:txBody>
          <a:bodyPr wrap="square" rtlCol="0">
            <a:spAutoFit/>
          </a:bodyPr>
          <a:lstStyle/>
          <a:p>
            <a:pPr algn="ctr"/>
            <a:r>
              <a:rPr lang="en-US" sz="1200" b="1" dirty="0">
                <a:solidFill>
                  <a:schemeClr val="bg2">
                    <a:lumMod val="10000"/>
                  </a:schemeClr>
                </a:solidFill>
              </a:rPr>
              <a:t>BARS</a:t>
            </a:r>
          </a:p>
        </p:txBody>
      </p:sp>
      <p:sp>
        <p:nvSpPr>
          <p:cNvPr id="11" name="TextBox 10">
            <a:extLst>
              <a:ext uri="{FF2B5EF4-FFF2-40B4-BE49-F238E27FC236}">
                <a16:creationId xmlns:a16="http://schemas.microsoft.com/office/drawing/2014/main" id="{40C60141-89F1-4F9B-A7CF-F5B87557131F}"/>
              </a:ext>
            </a:extLst>
          </p:cNvPr>
          <p:cNvSpPr txBox="1"/>
          <p:nvPr/>
        </p:nvSpPr>
        <p:spPr>
          <a:xfrm>
            <a:off x="1993066" y="5547177"/>
            <a:ext cx="2072081" cy="276999"/>
          </a:xfrm>
          <a:prstGeom prst="rect">
            <a:avLst/>
          </a:prstGeom>
          <a:noFill/>
        </p:spPr>
        <p:txBody>
          <a:bodyPr wrap="square" rtlCol="0">
            <a:spAutoFit/>
          </a:bodyPr>
          <a:lstStyle/>
          <a:p>
            <a:r>
              <a:rPr lang="en-US" sz="1200" b="1" dirty="0">
                <a:solidFill>
                  <a:schemeClr val="bg2">
                    <a:lumMod val="10000"/>
                  </a:schemeClr>
                </a:solidFill>
              </a:rPr>
              <a:t>1</a:t>
            </a:r>
            <a:r>
              <a:rPr lang="en-US" sz="1200" b="1" baseline="30000" dirty="0">
                <a:solidFill>
                  <a:schemeClr val="bg2">
                    <a:lumMod val="10000"/>
                  </a:schemeClr>
                </a:solidFill>
              </a:rPr>
              <a:t>st</a:t>
            </a:r>
            <a:r>
              <a:rPr lang="en-US" sz="1200" b="1" dirty="0">
                <a:solidFill>
                  <a:schemeClr val="bg2">
                    <a:lumMod val="10000"/>
                  </a:schemeClr>
                </a:solidFill>
              </a:rPr>
              <a:t> application: 20-May </a:t>
            </a:r>
          </a:p>
        </p:txBody>
      </p:sp>
      <p:sp>
        <p:nvSpPr>
          <p:cNvPr id="12" name="TextBox 11">
            <a:extLst>
              <a:ext uri="{FF2B5EF4-FFF2-40B4-BE49-F238E27FC236}">
                <a16:creationId xmlns:a16="http://schemas.microsoft.com/office/drawing/2014/main" id="{2EBB5890-ECAD-4517-94B0-6FA91D3A874E}"/>
              </a:ext>
            </a:extLst>
          </p:cNvPr>
          <p:cNvSpPr txBox="1"/>
          <p:nvPr/>
        </p:nvSpPr>
        <p:spPr>
          <a:xfrm>
            <a:off x="5705710" y="5547177"/>
            <a:ext cx="2072081" cy="276999"/>
          </a:xfrm>
          <a:prstGeom prst="rect">
            <a:avLst/>
          </a:prstGeom>
          <a:noFill/>
        </p:spPr>
        <p:txBody>
          <a:bodyPr wrap="square" rtlCol="0">
            <a:spAutoFit/>
          </a:bodyPr>
          <a:lstStyle/>
          <a:p>
            <a:r>
              <a:rPr lang="en-US" sz="1200" b="1" dirty="0">
                <a:solidFill>
                  <a:schemeClr val="bg2">
                    <a:lumMod val="10000"/>
                  </a:schemeClr>
                </a:solidFill>
              </a:rPr>
              <a:t>2</a:t>
            </a:r>
            <a:r>
              <a:rPr lang="en-US" sz="1200" b="1" baseline="30000" dirty="0">
                <a:solidFill>
                  <a:schemeClr val="bg2">
                    <a:lumMod val="10000"/>
                  </a:schemeClr>
                </a:solidFill>
              </a:rPr>
              <a:t>nd</a:t>
            </a:r>
            <a:r>
              <a:rPr lang="en-US" sz="1200" b="1" dirty="0">
                <a:solidFill>
                  <a:schemeClr val="bg2">
                    <a:lumMod val="10000"/>
                  </a:schemeClr>
                </a:solidFill>
              </a:rPr>
              <a:t> application: 23-June </a:t>
            </a:r>
          </a:p>
        </p:txBody>
      </p:sp>
      <p:sp>
        <p:nvSpPr>
          <p:cNvPr id="20" name="TextBox 19">
            <a:extLst>
              <a:ext uri="{FF2B5EF4-FFF2-40B4-BE49-F238E27FC236}">
                <a16:creationId xmlns:a16="http://schemas.microsoft.com/office/drawing/2014/main" id="{AE099137-6C13-468B-8BDE-69D2AE722B4D}"/>
              </a:ext>
            </a:extLst>
          </p:cNvPr>
          <p:cNvSpPr txBox="1"/>
          <p:nvPr/>
        </p:nvSpPr>
        <p:spPr>
          <a:xfrm>
            <a:off x="8344566" y="5555609"/>
            <a:ext cx="2072081" cy="276999"/>
          </a:xfrm>
          <a:prstGeom prst="rect">
            <a:avLst/>
          </a:prstGeom>
          <a:noFill/>
        </p:spPr>
        <p:txBody>
          <a:bodyPr wrap="square" rtlCol="0">
            <a:spAutoFit/>
          </a:bodyPr>
          <a:lstStyle/>
          <a:p>
            <a:r>
              <a:rPr lang="en-US" sz="1200" b="1" dirty="0">
                <a:solidFill>
                  <a:schemeClr val="bg2">
                    <a:lumMod val="10000"/>
                  </a:schemeClr>
                </a:solidFill>
              </a:rPr>
              <a:t>3</a:t>
            </a:r>
            <a:r>
              <a:rPr lang="en-US" sz="1200" b="1" baseline="30000" dirty="0">
                <a:solidFill>
                  <a:schemeClr val="bg2">
                    <a:lumMod val="10000"/>
                  </a:schemeClr>
                </a:solidFill>
              </a:rPr>
              <a:t>rd</a:t>
            </a:r>
            <a:r>
              <a:rPr lang="en-US" sz="1200" b="1" dirty="0">
                <a:solidFill>
                  <a:schemeClr val="bg2">
                    <a:lumMod val="10000"/>
                  </a:schemeClr>
                </a:solidFill>
              </a:rPr>
              <a:t> application: 27-July</a:t>
            </a:r>
          </a:p>
        </p:txBody>
      </p:sp>
      <p:cxnSp>
        <p:nvCxnSpPr>
          <p:cNvPr id="17" name="Straight Arrow Connector 16">
            <a:extLst>
              <a:ext uri="{FF2B5EF4-FFF2-40B4-BE49-F238E27FC236}">
                <a16:creationId xmlns:a16="http://schemas.microsoft.com/office/drawing/2014/main" id="{DDDC4C19-5F1E-485C-8E73-3AE30C65AB3A}"/>
              </a:ext>
            </a:extLst>
          </p:cNvPr>
          <p:cNvCxnSpPr>
            <a:cxnSpLocks/>
          </p:cNvCxnSpPr>
          <p:nvPr/>
        </p:nvCxnSpPr>
        <p:spPr>
          <a:xfrm>
            <a:off x="5546903" y="1699839"/>
            <a:ext cx="0" cy="3081886"/>
          </a:xfrm>
          <a:prstGeom prst="straightConnector1">
            <a:avLst/>
          </a:prstGeom>
          <a:ln w="38100">
            <a:solidFill>
              <a:srgbClr val="4472C4"/>
            </a:solidFill>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CC40405A-CC5B-452A-A15A-50B76C5911E9}"/>
              </a:ext>
            </a:extLst>
          </p:cNvPr>
          <p:cNvCxnSpPr>
            <a:cxnSpLocks/>
          </p:cNvCxnSpPr>
          <p:nvPr/>
        </p:nvCxnSpPr>
        <p:spPr>
          <a:xfrm>
            <a:off x="7872051" y="1699839"/>
            <a:ext cx="0" cy="3081886"/>
          </a:xfrm>
          <a:prstGeom prst="straightConnector1">
            <a:avLst/>
          </a:prstGeom>
          <a:ln w="38100">
            <a:solidFill>
              <a:srgbClr val="4472C4"/>
            </a:solidFill>
          </a:ln>
        </p:spPr>
        <p:style>
          <a:lnRef idx="3">
            <a:schemeClr val="accent6"/>
          </a:lnRef>
          <a:fillRef idx="0">
            <a:schemeClr val="accent6"/>
          </a:fillRef>
          <a:effectRef idx="2">
            <a:schemeClr val="accent6"/>
          </a:effectRef>
          <a:fontRef idx="minor">
            <a:schemeClr val="tx1"/>
          </a:fontRef>
        </p:style>
      </p:cxnSp>
      <p:cxnSp>
        <p:nvCxnSpPr>
          <p:cNvPr id="19" name="Connector: Elbow 18">
            <a:extLst>
              <a:ext uri="{FF2B5EF4-FFF2-40B4-BE49-F238E27FC236}">
                <a16:creationId xmlns:a16="http://schemas.microsoft.com/office/drawing/2014/main" id="{A6FE36D3-4741-4D4C-A671-52211A8AA4B9}"/>
              </a:ext>
            </a:extLst>
          </p:cNvPr>
          <p:cNvCxnSpPr>
            <a:cxnSpLocks/>
          </p:cNvCxnSpPr>
          <p:nvPr/>
        </p:nvCxnSpPr>
        <p:spPr>
          <a:xfrm flipV="1">
            <a:off x="424544" y="2532302"/>
            <a:ext cx="609599" cy="518911"/>
          </a:xfrm>
          <a:prstGeom prst="bentConnector3">
            <a:avLst>
              <a:gd name="adj1" fmla="val 5357"/>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onnector: Elbow 20">
            <a:extLst>
              <a:ext uri="{FF2B5EF4-FFF2-40B4-BE49-F238E27FC236}">
                <a16:creationId xmlns:a16="http://schemas.microsoft.com/office/drawing/2014/main" id="{6386EF41-264F-4CD3-B5B7-B6B973A9EA2F}"/>
              </a:ext>
            </a:extLst>
          </p:cNvPr>
          <p:cNvCxnSpPr>
            <a:cxnSpLocks/>
          </p:cNvCxnSpPr>
          <p:nvPr/>
        </p:nvCxnSpPr>
        <p:spPr>
          <a:xfrm>
            <a:off x="478110" y="3051213"/>
            <a:ext cx="642525" cy="628424"/>
          </a:xfrm>
          <a:prstGeom prst="bentConnector3">
            <a:avLst>
              <a:gd name="adj1" fmla="val -5062"/>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Connector: Elbow 21">
            <a:extLst>
              <a:ext uri="{FF2B5EF4-FFF2-40B4-BE49-F238E27FC236}">
                <a16:creationId xmlns:a16="http://schemas.microsoft.com/office/drawing/2014/main" id="{09F30D0D-D374-4B22-B498-88914706E7F8}"/>
              </a:ext>
            </a:extLst>
          </p:cNvPr>
          <p:cNvCxnSpPr>
            <a:cxnSpLocks/>
          </p:cNvCxnSpPr>
          <p:nvPr/>
        </p:nvCxnSpPr>
        <p:spPr>
          <a:xfrm flipV="1">
            <a:off x="456825" y="2198522"/>
            <a:ext cx="552651" cy="417528"/>
          </a:xfrm>
          <a:prstGeom prst="bentConnector3">
            <a:avLst>
              <a:gd name="adj1" fmla="val -1213"/>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03766F5F-E313-43C1-BECA-01B454FAC886}"/>
              </a:ext>
            </a:extLst>
          </p:cNvPr>
          <p:cNvCxnSpPr/>
          <p:nvPr/>
        </p:nvCxnSpPr>
        <p:spPr>
          <a:xfrm>
            <a:off x="478110" y="1801585"/>
            <a:ext cx="6045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F3A1D125-C6CF-4616-A852-2130013F8840}"/>
              </a:ext>
            </a:extLst>
          </p:cNvPr>
          <p:cNvCxnSpPr>
            <a:cxnSpLocks/>
          </p:cNvCxnSpPr>
          <p:nvPr/>
        </p:nvCxnSpPr>
        <p:spPr>
          <a:xfrm flipH="1">
            <a:off x="456825" y="1801585"/>
            <a:ext cx="1" cy="1878052"/>
          </a:xfrm>
          <a:prstGeom prst="line">
            <a:avLst/>
          </a:prstGeom>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CC8DC044-C891-4BB1-81DE-CF12C0A15D2D}"/>
              </a:ext>
            </a:extLst>
          </p:cNvPr>
          <p:cNvSpPr txBox="1"/>
          <p:nvPr/>
        </p:nvSpPr>
        <p:spPr>
          <a:xfrm rot="16200000">
            <a:off x="23148" y="2221836"/>
            <a:ext cx="607859" cy="369332"/>
          </a:xfrm>
          <a:prstGeom prst="rect">
            <a:avLst/>
          </a:prstGeom>
          <a:noFill/>
        </p:spPr>
        <p:txBody>
          <a:bodyPr wrap="none" rtlCol="0">
            <a:spAutoFit/>
          </a:bodyPr>
          <a:lstStyle/>
          <a:p>
            <a:r>
              <a:rPr lang="en-US" dirty="0"/>
              <a:t>Mild</a:t>
            </a:r>
          </a:p>
        </p:txBody>
      </p:sp>
      <p:sp>
        <p:nvSpPr>
          <p:cNvPr id="26" name="TextBox 25">
            <a:extLst>
              <a:ext uri="{FF2B5EF4-FFF2-40B4-BE49-F238E27FC236}">
                <a16:creationId xmlns:a16="http://schemas.microsoft.com/office/drawing/2014/main" id="{64F7C963-5A37-4BA8-AB34-2D1A4BC86788}"/>
              </a:ext>
            </a:extLst>
          </p:cNvPr>
          <p:cNvSpPr txBox="1"/>
          <p:nvPr/>
        </p:nvSpPr>
        <p:spPr>
          <a:xfrm rot="16200000">
            <a:off x="-42407" y="1760588"/>
            <a:ext cx="714301" cy="369332"/>
          </a:xfrm>
          <a:prstGeom prst="rect">
            <a:avLst/>
          </a:prstGeom>
          <a:noFill/>
        </p:spPr>
        <p:txBody>
          <a:bodyPr wrap="square" rtlCol="0">
            <a:spAutoFit/>
          </a:bodyPr>
          <a:lstStyle/>
          <a:p>
            <a:r>
              <a:rPr lang="en-US" dirty="0"/>
              <a:t>High</a:t>
            </a:r>
          </a:p>
        </p:txBody>
      </p:sp>
      <p:sp>
        <p:nvSpPr>
          <p:cNvPr id="28" name="TextBox 27">
            <a:extLst>
              <a:ext uri="{FF2B5EF4-FFF2-40B4-BE49-F238E27FC236}">
                <a16:creationId xmlns:a16="http://schemas.microsoft.com/office/drawing/2014/main" id="{9AFF37F2-D74E-449A-B741-92283B50240E}"/>
              </a:ext>
            </a:extLst>
          </p:cNvPr>
          <p:cNvSpPr txBox="1"/>
          <p:nvPr/>
        </p:nvSpPr>
        <p:spPr>
          <a:xfrm rot="16200000">
            <a:off x="-190506" y="2922701"/>
            <a:ext cx="1021225" cy="369332"/>
          </a:xfrm>
          <a:prstGeom prst="rect">
            <a:avLst/>
          </a:prstGeom>
          <a:noFill/>
        </p:spPr>
        <p:txBody>
          <a:bodyPr wrap="square" rtlCol="0">
            <a:spAutoFit/>
          </a:bodyPr>
          <a:lstStyle/>
          <a:p>
            <a:r>
              <a:rPr lang="en-US" dirty="0"/>
              <a:t>Minimal</a:t>
            </a:r>
          </a:p>
        </p:txBody>
      </p:sp>
    </p:spTree>
    <p:extLst>
      <p:ext uri="{BB962C8B-B14F-4D97-AF65-F5344CB8AC3E}">
        <p14:creationId xmlns:p14="http://schemas.microsoft.com/office/powerpoint/2010/main" val="3091150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290B-98E7-4815-A27C-839542C398B6}"/>
              </a:ext>
            </a:extLst>
          </p:cNvPr>
          <p:cNvSpPr>
            <a:spLocks noGrp="1"/>
          </p:cNvSpPr>
          <p:nvPr>
            <p:ph type="title"/>
          </p:nvPr>
        </p:nvSpPr>
        <p:spPr/>
        <p:txBody>
          <a:bodyPr/>
          <a:lstStyle/>
          <a:p>
            <a:r>
              <a:rPr lang="en-US" sz="2400" dirty="0">
                <a:solidFill>
                  <a:schemeClr val="bg2">
                    <a:lumMod val="50000"/>
                  </a:schemeClr>
                </a:solidFill>
              </a:rPr>
              <a:t>SPAD Meter Readings – Lemons (Lisbon)</a:t>
            </a:r>
          </a:p>
        </p:txBody>
      </p:sp>
      <p:graphicFrame>
        <p:nvGraphicFramePr>
          <p:cNvPr id="7" name="Content Placeholder 6">
            <a:extLst>
              <a:ext uri="{FF2B5EF4-FFF2-40B4-BE49-F238E27FC236}">
                <a16:creationId xmlns:a16="http://schemas.microsoft.com/office/drawing/2014/main" id="{E8D972B3-26A7-4EAF-BBE5-B3C08F088F3C}"/>
              </a:ext>
            </a:extLst>
          </p:cNvPr>
          <p:cNvGraphicFramePr>
            <a:graphicFrameLocks noGrp="1"/>
          </p:cNvGraphicFramePr>
          <p:nvPr>
            <p:ph sz="quarter" idx="10"/>
          </p:nvPr>
        </p:nvGraphicFramePr>
        <p:xfrm>
          <a:off x="746448" y="1175657"/>
          <a:ext cx="10655559" cy="464664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CC6C96F-8871-481D-BC0D-BB82D9AFC271}"/>
              </a:ext>
            </a:extLst>
          </p:cNvPr>
          <p:cNvSpPr txBox="1"/>
          <p:nvPr/>
        </p:nvSpPr>
        <p:spPr>
          <a:xfrm>
            <a:off x="1570700" y="5765380"/>
            <a:ext cx="2072081" cy="276999"/>
          </a:xfrm>
          <a:prstGeom prst="rect">
            <a:avLst/>
          </a:prstGeom>
          <a:noFill/>
        </p:spPr>
        <p:txBody>
          <a:bodyPr wrap="square" rtlCol="0">
            <a:spAutoFit/>
          </a:bodyPr>
          <a:lstStyle/>
          <a:p>
            <a:r>
              <a:rPr lang="en-US" sz="1200" b="1" dirty="0">
                <a:solidFill>
                  <a:schemeClr val="bg2">
                    <a:lumMod val="10000"/>
                  </a:schemeClr>
                </a:solidFill>
              </a:rPr>
              <a:t>1</a:t>
            </a:r>
            <a:r>
              <a:rPr lang="en-US" sz="1200" b="1" baseline="30000" dirty="0">
                <a:solidFill>
                  <a:schemeClr val="bg2">
                    <a:lumMod val="10000"/>
                  </a:schemeClr>
                </a:solidFill>
              </a:rPr>
              <a:t>st</a:t>
            </a:r>
            <a:r>
              <a:rPr lang="en-US" sz="1200" b="1" dirty="0">
                <a:solidFill>
                  <a:schemeClr val="bg2">
                    <a:lumMod val="10000"/>
                  </a:schemeClr>
                </a:solidFill>
              </a:rPr>
              <a:t> application: 20-May </a:t>
            </a:r>
          </a:p>
        </p:txBody>
      </p:sp>
      <p:sp>
        <p:nvSpPr>
          <p:cNvPr id="5" name="TextBox 4">
            <a:extLst>
              <a:ext uri="{FF2B5EF4-FFF2-40B4-BE49-F238E27FC236}">
                <a16:creationId xmlns:a16="http://schemas.microsoft.com/office/drawing/2014/main" id="{FF710555-E743-4F34-B1F4-3A3297AEC36E}"/>
              </a:ext>
            </a:extLst>
          </p:cNvPr>
          <p:cNvSpPr txBox="1"/>
          <p:nvPr/>
        </p:nvSpPr>
        <p:spPr>
          <a:xfrm>
            <a:off x="4388888" y="5765380"/>
            <a:ext cx="2072081" cy="276999"/>
          </a:xfrm>
          <a:prstGeom prst="rect">
            <a:avLst/>
          </a:prstGeom>
          <a:noFill/>
        </p:spPr>
        <p:txBody>
          <a:bodyPr wrap="square" rtlCol="0">
            <a:spAutoFit/>
          </a:bodyPr>
          <a:lstStyle/>
          <a:p>
            <a:r>
              <a:rPr lang="en-US" sz="1200" b="1" dirty="0">
                <a:solidFill>
                  <a:schemeClr val="bg2">
                    <a:lumMod val="10000"/>
                  </a:schemeClr>
                </a:solidFill>
              </a:rPr>
              <a:t>2</a:t>
            </a:r>
            <a:r>
              <a:rPr lang="en-US" sz="1200" b="1" baseline="30000" dirty="0">
                <a:solidFill>
                  <a:schemeClr val="bg2">
                    <a:lumMod val="10000"/>
                  </a:schemeClr>
                </a:solidFill>
              </a:rPr>
              <a:t>nd</a:t>
            </a:r>
            <a:r>
              <a:rPr lang="en-US" sz="1200" b="1" dirty="0">
                <a:solidFill>
                  <a:schemeClr val="bg2">
                    <a:lumMod val="10000"/>
                  </a:schemeClr>
                </a:solidFill>
              </a:rPr>
              <a:t> application: 23-June </a:t>
            </a:r>
          </a:p>
        </p:txBody>
      </p:sp>
      <p:sp>
        <p:nvSpPr>
          <p:cNvPr id="6" name="TextBox 5">
            <a:extLst>
              <a:ext uri="{FF2B5EF4-FFF2-40B4-BE49-F238E27FC236}">
                <a16:creationId xmlns:a16="http://schemas.microsoft.com/office/drawing/2014/main" id="{4C50C551-549D-4105-BB4B-FFF4C8CE204E}"/>
              </a:ext>
            </a:extLst>
          </p:cNvPr>
          <p:cNvSpPr txBox="1"/>
          <p:nvPr/>
        </p:nvSpPr>
        <p:spPr>
          <a:xfrm rot="16200000">
            <a:off x="-1224113" y="3570419"/>
            <a:ext cx="4226767" cy="276999"/>
          </a:xfrm>
          <a:prstGeom prst="rect">
            <a:avLst/>
          </a:prstGeom>
          <a:noFill/>
        </p:spPr>
        <p:txBody>
          <a:bodyPr wrap="square" rtlCol="0">
            <a:spAutoFit/>
          </a:bodyPr>
          <a:lstStyle/>
          <a:p>
            <a:pPr algn="ctr"/>
            <a:r>
              <a:rPr lang="en-US" sz="1200" b="1" dirty="0">
                <a:solidFill>
                  <a:schemeClr val="bg2">
                    <a:lumMod val="10000"/>
                  </a:schemeClr>
                </a:solidFill>
              </a:rPr>
              <a:t>Total Chlorophyll (µg/cm²)</a:t>
            </a:r>
            <a:endParaRPr lang="en-US" sz="1200" b="1" baseline="30000" dirty="0">
              <a:solidFill>
                <a:schemeClr val="bg2">
                  <a:lumMod val="10000"/>
                </a:schemeClr>
              </a:solidFill>
            </a:endParaRPr>
          </a:p>
        </p:txBody>
      </p:sp>
      <p:sp>
        <p:nvSpPr>
          <p:cNvPr id="8" name="TextBox 7">
            <a:extLst>
              <a:ext uri="{FF2B5EF4-FFF2-40B4-BE49-F238E27FC236}">
                <a16:creationId xmlns:a16="http://schemas.microsoft.com/office/drawing/2014/main" id="{F10006C6-7749-4BE5-AF65-447F8B828F6E}"/>
              </a:ext>
            </a:extLst>
          </p:cNvPr>
          <p:cNvSpPr txBox="1"/>
          <p:nvPr/>
        </p:nvSpPr>
        <p:spPr>
          <a:xfrm>
            <a:off x="7972389" y="5760285"/>
            <a:ext cx="2072081" cy="276999"/>
          </a:xfrm>
          <a:prstGeom prst="rect">
            <a:avLst/>
          </a:prstGeom>
          <a:noFill/>
        </p:spPr>
        <p:txBody>
          <a:bodyPr wrap="square" rtlCol="0">
            <a:spAutoFit/>
          </a:bodyPr>
          <a:lstStyle/>
          <a:p>
            <a:r>
              <a:rPr lang="en-US" sz="1200" b="1" dirty="0">
                <a:solidFill>
                  <a:schemeClr val="bg2">
                    <a:lumMod val="10000"/>
                  </a:schemeClr>
                </a:solidFill>
              </a:rPr>
              <a:t>3</a:t>
            </a:r>
            <a:r>
              <a:rPr lang="en-US" sz="1200" b="1" baseline="30000" dirty="0">
                <a:solidFill>
                  <a:schemeClr val="bg2">
                    <a:lumMod val="10000"/>
                  </a:schemeClr>
                </a:solidFill>
              </a:rPr>
              <a:t>rd </a:t>
            </a:r>
            <a:r>
              <a:rPr lang="en-US" sz="1200" b="1" dirty="0">
                <a:solidFill>
                  <a:schemeClr val="bg2">
                    <a:lumMod val="10000"/>
                  </a:schemeClr>
                </a:solidFill>
              </a:rPr>
              <a:t>application: 27-July </a:t>
            </a:r>
          </a:p>
        </p:txBody>
      </p:sp>
      <p:cxnSp>
        <p:nvCxnSpPr>
          <p:cNvPr id="9" name="Straight Arrow Connector 8">
            <a:extLst>
              <a:ext uri="{FF2B5EF4-FFF2-40B4-BE49-F238E27FC236}">
                <a16:creationId xmlns:a16="http://schemas.microsoft.com/office/drawing/2014/main" id="{827525B7-BEA8-4A60-9A93-0BBEA7356E5A}"/>
              </a:ext>
            </a:extLst>
          </p:cNvPr>
          <p:cNvCxnSpPr>
            <a:cxnSpLocks/>
          </p:cNvCxnSpPr>
          <p:nvPr/>
        </p:nvCxnSpPr>
        <p:spPr>
          <a:xfrm>
            <a:off x="3785215" y="1691450"/>
            <a:ext cx="0" cy="3803339"/>
          </a:xfrm>
          <a:prstGeom prst="straightConnector1">
            <a:avLst/>
          </a:prstGeom>
          <a:ln w="38100">
            <a:solidFill>
              <a:srgbClr val="4472C4"/>
            </a:solidFill>
          </a:ln>
        </p:spPr>
        <p:style>
          <a:lnRef idx="3">
            <a:schemeClr val="accent6"/>
          </a:lnRef>
          <a:fillRef idx="0">
            <a:schemeClr val="accent6"/>
          </a:fillRef>
          <a:effectRef idx="2">
            <a:schemeClr val="accent6"/>
          </a:effectRef>
          <a:fontRef idx="minor">
            <a:schemeClr val="tx1"/>
          </a:fontRef>
        </p:style>
      </p:cxnSp>
      <p:cxnSp>
        <p:nvCxnSpPr>
          <p:cNvPr id="10" name="Straight Arrow Connector 9">
            <a:extLst>
              <a:ext uri="{FF2B5EF4-FFF2-40B4-BE49-F238E27FC236}">
                <a16:creationId xmlns:a16="http://schemas.microsoft.com/office/drawing/2014/main" id="{72D3D222-F564-4AB1-82EA-E86276AE0C20}"/>
              </a:ext>
            </a:extLst>
          </p:cNvPr>
          <p:cNvCxnSpPr>
            <a:cxnSpLocks/>
          </p:cNvCxnSpPr>
          <p:nvPr/>
        </p:nvCxnSpPr>
        <p:spPr>
          <a:xfrm>
            <a:off x="7343545" y="1691450"/>
            <a:ext cx="0" cy="3803339"/>
          </a:xfrm>
          <a:prstGeom prst="straightConnector1">
            <a:avLst/>
          </a:prstGeom>
          <a:ln w="38100">
            <a:solidFill>
              <a:srgbClr val="4472C4"/>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06946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nature&#10;&#10;Description automatically generated">
            <a:extLst>
              <a:ext uri="{FF2B5EF4-FFF2-40B4-BE49-F238E27FC236}">
                <a16:creationId xmlns:a16="http://schemas.microsoft.com/office/drawing/2014/main" id="{C56034CF-5B07-4808-A040-17233919C6D9}"/>
              </a:ext>
            </a:extLst>
          </p:cNvPr>
          <p:cNvPicPr>
            <a:picLocks noChangeAspect="1"/>
          </p:cNvPicPr>
          <p:nvPr/>
        </p:nvPicPr>
        <p:blipFill rotWithShape="1">
          <a:blip r:embed="rId2">
            <a:extLst>
              <a:ext uri="{28A0092B-C50C-407E-A947-70E740481C1C}">
                <a14:useLocalDpi xmlns:a14="http://schemas.microsoft.com/office/drawing/2010/main" val="0"/>
              </a:ext>
            </a:extLst>
          </a:blip>
          <a:srcRect r="13119"/>
          <a:stretch/>
        </p:blipFill>
        <p:spPr>
          <a:xfrm rot="5400000">
            <a:off x="790045" y="803513"/>
            <a:ext cx="5072360" cy="5057519"/>
          </a:xfrm>
          <a:prstGeom prst="rect">
            <a:avLst/>
          </a:prstGeom>
        </p:spPr>
      </p:pic>
      <p:sp>
        <p:nvSpPr>
          <p:cNvPr id="5" name="Title 4">
            <a:extLst>
              <a:ext uri="{FF2B5EF4-FFF2-40B4-BE49-F238E27FC236}">
                <a16:creationId xmlns:a16="http://schemas.microsoft.com/office/drawing/2014/main" id="{DE35E8D5-B632-46C7-A5F0-EF35AF416B5C}"/>
              </a:ext>
            </a:extLst>
          </p:cNvPr>
          <p:cNvSpPr>
            <a:spLocks noGrp="1"/>
          </p:cNvSpPr>
          <p:nvPr>
            <p:ph type="title" idx="4294967295"/>
          </p:nvPr>
        </p:nvSpPr>
        <p:spPr>
          <a:xfrm>
            <a:off x="2415793" y="1147785"/>
            <a:ext cx="1820863" cy="347663"/>
          </a:xfrm>
          <a:prstGeom prst="rect">
            <a:avLst/>
          </a:prstGeom>
        </p:spPr>
        <p:txBody>
          <a:bodyPr vert="horz" lIns="91440" tIns="45720" rIns="91440" bIns="45720" rtlCol="0" anchor="b">
            <a:noAutofit/>
          </a:bodyPr>
          <a:lstStyle/>
          <a:p>
            <a:pPr algn="ctr"/>
            <a:r>
              <a:rPr lang="en-US" sz="2000" b="1" dirty="0">
                <a:solidFill>
                  <a:schemeClr val="bg2">
                    <a:lumMod val="10000"/>
                  </a:schemeClr>
                </a:solidFill>
                <a:latin typeface="+mn-lt"/>
              </a:rPr>
              <a:t>Vapor Gard</a:t>
            </a:r>
          </a:p>
        </p:txBody>
      </p:sp>
      <p:grpSp>
        <p:nvGrpSpPr>
          <p:cNvPr id="3" name="Group 2">
            <a:extLst>
              <a:ext uri="{FF2B5EF4-FFF2-40B4-BE49-F238E27FC236}">
                <a16:creationId xmlns:a16="http://schemas.microsoft.com/office/drawing/2014/main" id="{0B2390AE-45C0-8553-3FAD-1E1F212A11C9}"/>
              </a:ext>
            </a:extLst>
          </p:cNvPr>
          <p:cNvGrpSpPr/>
          <p:nvPr/>
        </p:nvGrpSpPr>
        <p:grpSpPr>
          <a:xfrm>
            <a:off x="6337017" y="796091"/>
            <a:ext cx="5057520" cy="5072362"/>
            <a:chOff x="6419183" y="1147785"/>
            <a:chExt cx="4560054" cy="5072362"/>
          </a:xfrm>
        </p:grpSpPr>
        <p:pic>
          <p:nvPicPr>
            <p:cNvPr id="6" name="Picture 5" descr="A picture containing nature, outdoor, water, waterfall&#10;&#10;Description automatically generated">
              <a:extLst>
                <a:ext uri="{FF2B5EF4-FFF2-40B4-BE49-F238E27FC236}">
                  <a16:creationId xmlns:a16="http://schemas.microsoft.com/office/drawing/2014/main" id="{AA17C54B-A9B6-446E-BDD3-1A688FE997DB}"/>
                </a:ext>
              </a:extLst>
            </p:cNvPr>
            <p:cNvPicPr>
              <a:picLocks noChangeAspect="1"/>
            </p:cNvPicPr>
            <p:nvPr/>
          </p:nvPicPr>
          <p:blipFill rotWithShape="1">
            <a:blip r:embed="rId3">
              <a:extLst>
                <a:ext uri="{28A0092B-C50C-407E-A947-70E740481C1C}">
                  <a14:useLocalDpi xmlns:a14="http://schemas.microsoft.com/office/drawing/2010/main" val="0"/>
                </a:ext>
              </a:extLst>
            </a:blip>
            <a:srcRect r="13119"/>
            <a:stretch/>
          </p:blipFill>
          <p:spPr>
            <a:xfrm rot="5400000">
              <a:off x="6163029" y="1403939"/>
              <a:ext cx="5072362" cy="4560054"/>
            </a:xfrm>
            <a:prstGeom prst="rect">
              <a:avLst/>
            </a:prstGeom>
          </p:spPr>
        </p:pic>
        <p:sp>
          <p:nvSpPr>
            <p:cNvPr id="13" name="Title 4">
              <a:extLst>
                <a:ext uri="{FF2B5EF4-FFF2-40B4-BE49-F238E27FC236}">
                  <a16:creationId xmlns:a16="http://schemas.microsoft.com/office/drawing/2014/main" id="{A264C3D4-E973-41B8-A077-C92AE659FD44}"/>
                </a:ext>
              </a:extLst>
            </p:cNvPr>
            <p:cNvSpPr txBox="1">
              <a:spLocks/>
            </p:cNvSpPr>
            <p:nvPr/>
          </p:nvSpPr>
          <p:spPr>
            <a:xfrm>
              <a:off x="7788488" y="1425345"/>
              <a:ext cx="1821444" cy="3478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en-US" sz="2000" b="1" dirty="0">
                  <a:solidFill>
                    <a:schemeClr val="bg2">
                      <a:lumMod val="10000"/>
                    </a:schemeClr>
                  </a:solidFill>
                  <a:latin typeface="+mn-lt"/>
                </a:rPr>
                <a:t>Control</a:t>
              </a:r>
            </a:p>
          </p:txBody>
        </p:sp>
      </p:grpSp>
      <p:sp>
        <p:nvSpPr>
          <p:cNvPr id="2" name="TextBox 1">
            <a:extLst>
              <a:ext uri="{FF2B5EF4-FFF2-40B4-BE49-F238E27FC236}">
                <a16:creationId xmlns:a16="http://schemas.microsoft.com/office/drawing/2014/main" id="{D6A053F1-3447-3973-458B-D8100FCD98EA}"/>
              </a:ext>
            </a:extLst>
          </p:cNvPr>
          <p:cNvSpPr txBox="1"/>
          <p:nvPr/>
        </p:nvSpPr>
        <p:spPr>
          <a:xfrm>
            <a:off x="4886240" y="115618"/>
            <a:ext cx="2419519" cy="461665"/>
          </a:xfrm>
          <a:prstGeom prst="rect">
            <a:avLst/>
          </a:prstGeom>
          <a:noFill/>
        </p:spPr>
        <p:txBody>
          <a:bodyPr wrap="square" rtlCol="0">
            <a:spAutoFit/>
          </a:bodyPr>
          <a:lstStyle/>
          <a:p>
            <a:pPr algn="ctr"/>
            <a:r>
              <a:rPr lang="en-US" sz="2400" b="1" dirty="0">
                <a:solidFill>
                  <a:schemeClr val="bg2">
                    <a:lumMod val="10000"/>
                  </a:schemeClr>
                </a:solidFill>
              </a:rPr>
              <a:t>Lemons</a:t>
            </a:r>
          </a:p>
        </p:txBody>
      </p:sp>
    </p:spTree>
    <p:extLst>
      <p:ext uri="{BB962C8B-B14F-4D97-AF65-F5344CB8AC3E}">
        <p14:creationId xmlns:p14="http://schemas.microsoft.com/office/powerpoint/2010/main" val="3798156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3BEED2-C7AF-4AA3-987C-4006E1801805}"/>
              </a:ext>
            </a:extLst>
          </p:cNvPr>
          <p:cNvSpPr>
            <a:spLocks noGrp="1"/>
          </p:cNvSpPr>
          <p:nvPr>
            <p:ph type="title"/>
          </p:nvPr>
        </p:nvSpPr>
        <p:spPr/>
        <p:txBody>
          <a:bodyPr/>
          <a:lstStyle/>
          <a:p>
            <a:r>
              <a:rPr lang="en-US" dirty="0"/>
              <a:t>NDVI</a:t>
            </a:r>
          </a:p>
        </p:txBody>
      </p:sp>
      <p:pic>
        <p:nvPicPr>
          <p:cNvPr id="7" name="Picture 6">
            <a:extLst>
              <a:ext uri="{FF2B5EF4-FFF2-40B4-BE49-F238E27FC236}">
                <a16:creationId xmlns:a16="http://schemas.microsoft.com/office/drawing/2014/main" id="{81BF8090-C7A7-4D28-8507-E3965DF4CAE7}"/>
              </a:ext>
            </a:extLst>
          </p:cNvPr>
          <p:cNvPicPr>
            <a:picLocks noChangeAspect="1"/>
          </p:cNvPicPr>
          <p:nvPr/>
        </p:nvPicPr>
        <p:blipFill>
          <a:blip r:embed="rId3"/>
          <a:stretch>
            <a:fillRect/>
          </a:stretch>
        </p:blipFill>
        <p:spPr>
          <a:xfrm>
            <a:off x="68450" y="1118990"/>
            <a:ext cx="12055100" cy="5177450"/>
          </a:xfrm>
          <a:prstGeom prst="rect">
            <a:avLst/>
          </a:prstGeom>
        </p:spPr>
      </p:pic>
      <p:sp>
        <p:nvSpPr>
          <p:cNvPr id="10" name="Arrow: Right 9">
            <a:extLst>
              <a:ext uri="{FF2B5EF4-FFF2-40B4-BE49-F238E27FC236}">
                <a16:creationId xmlns:a16="http://schemas.microsoft.com/office/drawing/2014/main" id="{EFB38A5F-88B9-42E5-918E-1FB0FE097EA2}"/>
              </a:ext>
            </a:extLst>
          </p:cNvPr>
          <p:cNvSpPr/>
          <p:nvPr/>
        </p:nvSpPr>
        <p:spPr>
          <a:xfrm rot="10800000">
            <a:off x="6095358" y="2510972"/>
            <a:ext cx="4523618" cy="275772"/>
          </a:xfrm>
          <a:prstGeom prst="rightArrow">
            <a:avLst/>
          </a:prstGeom>
          <a:solidFill>
            <a:schemeClr val="lt1">
              <a:alpha val="7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F108A456-B706-46B7-88EE-1A31CD8B974C}"/>
              </a:ext>
            </a:extLst>
          </p:cNvPr>
          <p:cNvSpPr txBox="1"/>
          <p:nvPr/>
        </p:nvSpPr>
        <p:spPr>
          <a:xfrm>
            <a:off x="5965371" y="2027201"/>
            <a:ext cx="1412724" cy="369332"/>
          </a:xfrm>
          <a:prstGeom prst="rect">
            <a:avLst/>
          </a:prstGeom>
          <a:solidFill>
            <a:schemeClr val="lt1"/>
          </a:solidFill>
        </p:spPr>
        <p:txBody>
          <a:bodyPr wrap="square" rtlCol="0">
            <a:spAutoFit/>
          </a:bodyPr>
          <a:lstStyle/>
          <a:p>
            <a:r>
              <a:rPr lang="en-US" dirty="0"/>
              <a:t>Vapor Gard</a:t>
            </a:r>
          </a:p>
        </p:txBody>
      </p:sp>
      <p:sp>
        <p:nvSpPr>
          <p:cNvPr id="12" name="TextBox 11">
            <a:extLst>
              <a:ext uri="{FF2B5EF4-FFF2-40B4-BE49-F238E27FC236}">
                <a16:creationId xmlns:a16="http://schemas.microsoft.com/office/drawing/2014/main" id="{0AF6EA56-343E-4DA8-A390-46C98AA9B385}"/>
              </a:ext>
            </a:extLst>
          </p:cNvPr>
          <p:cNvSpPr txBox="1"/>
          <p:nvPr/>
        </p:nvSpPr>
        <p:spPr>
          <a:xfrm>
            <a:off x="6023429" y="3085850"/>
            <a:ext cx="1354666" cy="381000"/>
          </a:xfrm>
          <a:prstGeom prst="rect">
            <a:avLst/>
          </a:prstGeom>
          <a:solidFill>
            <a:schemeClr val="lt1"/>
          </a:solidFill>
        </p:spPr>
        <p:txBody>
          <a:bodyPr wrap="square" rtlCol="0">
            <a:spAutoFit/>
          </a:bodyPr>
          <a:lstStyle/>
          <a:p>
            <a:pPr algn="ctr"/>
            <a:r>
              <a:rPr lang="en-US" dirty="0"/>
              <a:t>Control</a:t>
            </a:r>
          </a:p>
        </p:txBody>
      </p:sp>
      <p:sp>
        <p:nvSpPr>
          <p:cNvPr id="13" name="TextBox 12">
            <a:extLst>
              <a:ext uri="{FF2B5EF4-FFF2-40B4-BE49-F238E27FC236}">
                <a16:creationId xmlns:a16="http://schemas.microsoft.com/office/drawing/2014/main" id="{F19CA9E0-1627-448A-BABD-4D8B32A1D077}"/>
              </a:ext>
            </a:extLst>
          </p:cNvPr>
          <p:cNvSpPr txBox="1"/>
          <p:nvPr/>
        </p:nvSpPr>
        <p:spPr>
          <a:xfrm>
            <a:off x="5965371" y="916478"/>
            <a:ext cx="6226629" cy="5379962"/>
          </a:xfrm>
          <a:prstGeom prst="rect">
            <a:avLst/>
          </a:prstGeom>
          <a:solidFill>
            <a:schemeClr val="bg1"/>
          </a:solidFill>
        </p:spPr>
        <p:txBody>
          <a:bodyPr wrap="square" rtlCol="0">
            <a:spAutoFit/>
          </a:bodyPr>
          <a:lstStyle/>
          <a:p>
            <a:endParaRPr lang="en-US" dirty="0"/>
          </a:p>
        </p:txBody>
      </p:sp>
      <p:sp>
        <p:nvSpPr>
          <p:cNvPr id="8" name="Rectangle 7">
            <a:extLst>
              <a:ext uri="{FF2B5EF4-FFF2-40B4-BE49-F238E27FC236}">
                <a16:creationId xmlns:a16="http://schemas.microsoft.com/office/drawing/2014/main" id="{C9BD6747-1984-45F7-A4C4-BDA24B116AA1}"/>
              </a:ext>
            </a:extLst>
          </p:cNvPr>
          <p:cNvSpPr/>
          <p:nvPr/>
        </p:nvSpPr>
        <p:spPr>
          <a:xfrm>
            <a:off x="68450" y="5339051"/>
            <a:ext cx="12055100" cy="22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6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3"/>
                                        </p:tgtEl>
                                        <p:attrNameLst>
                                          <p:attrName>ppt_w</p:attrName>
                                        </p:attrNameLst>
                                      </p:cBhvr>
                                      <p:tavLst>
                                        <p:tav tm="0">
                                          <p:val>
                                            <p:strVal val="ppt_w"/>
                                          </p:val>
                                        </p:tav>
                                        <p:tav tm="100000">
                                          <p:val>
                                            <p:fltVal val="0"/>
                                          </p:val>
                                        </p:tav>
                                      </p:tavLst>
                                    </p:anim>
                                    <p:anim calcmode="lin" valueType="num">
                                      <p:cBhvr>
                                        <p:cTn id="7" dur="1000"/>
                                        <p:tgtEl>
                                          <p:spTgt spid="13"/>
                                        </p:tgtEl>
                                        <p:attrNameLst>
                                          <p:attrName>ppt_h</p:attrName>
                                        </p:attrNameLst>
                                      </p:cBhvr>
                                      <p:tavLst>
                                        <p:tav tm="0">
                                          <p:val>
                                            <p:strVal val="ppt_h"/>
                                          </p:val>
                                        </p:tav>
                                        <p:tav tm="100000">
                                          <p:val>
                                            <p:fltVal val="0"/>
                                          </p:val>
                                        </p:tav>
                                      </p:tavLst>
                                    </p:anim>
                                    <p:anim calcmode="lin" valueType="num">
                                      <p:cBhvr>
                                        <p:cTn id="8" dur="1000"/>
                                        <p:tgtEl>
                                          <p:spTgt spid="13"/>
                                        </p:tgtEl>
                                        <p:attrNameLst>
                                          <p:attrName>style.rotation</p:attrName>
                                        </p:attrNameLst>
                                      </p:cBhvr>
                                      <p:tavLst>
                                        <p:tav tm="0">
                                          <p:val>
                                            <p:fltVal val="0"/>
                                          </p:val>
                                        </p:tav>
                                        <p:tav tm="100000">
                                          <p:val>
                                            <p:fltVal val="90"/>
                                          </p:val>
                                        </p:tav>
                                      </p:tavLst>
                                    </p:anim>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693A-C647-60AC-AD9C-1973CEE3703B}"/>
              </a:ext>
            </a:extLst>
          </p:cNvPr>
          <p:cNvSpPr>
            <a:spLocks noGrp="1"/>
          </p:cNvSpPr>
          <p:nvPr>
            <p:ph type="title"/>
          </p:nvPr>
        </p:nvSpPr>
        <p:spPr/>
        <p:txBody>
          <a:bodyPr/>
          <a:lstStyle/>
          <a:p>
            <a:r>
              <a:rPr lang="en-US" dirty="0"/>
              <a:t>Almond Research Trial – Deficit Irrigation</a:t>
            </a:r>
          </a:p>
        </p:txBody>
      </p:sp>
      <p:graphicFrame>
        <p:nvGraphicFramePr>
          <p:cNvPr id="3" name="Table 2">
            <a:extLst>
              <a:ext uri="{FF2B5EF4-FFF2-40B4-BE49-F238E27FC236}">
                <a16:creationId xmlns:a16="http://schemas.microsoft.com/office/drawing/2014/main" id="{3375B58D-48C8-A954-EA1E-0F692CF93F82}"/>
              </a:ext>
            </a:extLst>
          </p:cNvPr>
          <p:cNvGraphicFramePr>
            <a:graphicFrameLocks noGrp="1"/>
          </p:cNvGraphicFramePr>
          <p:nvPr/>
        </p:nvGraphicFramePr>
        <p:xfrm>
          <a:off x="5157756" y="1468395"/>
          <a:ext cx="6425923" cy="3921210"/>
        </p:xfrm>
        <a:graphic>
          <a:graphicData uri="http://schemas.openxmlformats.org/drawingml/2006/table">
            <a:tbl>
              <a:tblPr firstRow="1" firstCol="1" bandRow="1">
                <a:tableStyleId>{5C22544A-7EE6-4342-B048-85BDC9FD1C3A}</a:tableStyleId>
              </a:tblPr>
              <a:tblGrid>
                <a:gridCol w="886908">
                  <a:extLst>
                    <a:ext uri="{9D8B030D-6E8A-4147-A177-3AD203B41FA5}">
                      <a16:colId xmlns:a16="http://schemas.microsoft.com/office/drawing/2014/main" val="1582826868"/>
                    </a:ext>
                  </a:extLst>
                </a:gridCol>
                <a:gridCol w="1096229">
                  <a:extLst>
                    <a:ext uri="{9D8B030D-6E8A-4147-A177-3AD203B41FA5}">
                      <a16:colId xmlns:a16="http://schemas.microsoft.com/office/drawing/2014/main" val="2924776886"/>
                    </a:ext>
                  </a:extLst>
                </a:gridCol>
                <a:gridCol w="1051132">
                  <a:extLst>
                    <a:ext uri="{9D8B030D-6E8A-4147-A177-3AD203B41FA5}">
                      <a16:colId xmlns:a16="http://schemas.microsoft.com/office/drawing/2014/main" val="3931193322"/>
                    </a:ext>
                  </a:extLst>
                </a:gridCol>
                <a:gridCol w="651702">
                  <a:extLst>
                    <a:ext uri="{9D8B030D-6E8A-4147-A177-3AD203B41FA5}">
                      <a16:colId xmlns:a16="http://schemas.microsoft.com/office/drawing/2014/main" val="3631888933"/>
                    </a:ext>
                  </a:extLst>
                </a:gridCol>
                <a:gridCol w="1569690">
                  <a:extLst>
                    <a:ext uri="{9D8B030D-6E8A-4147-A177-3AD203B41FA5}">
                      <a16:colId xmlns:a16="http://schemas.microsoft.com/office/drawing/2014/main" val="4062681316"/>
                    </a:ext>
                  </a:extLst>
                </a:gridCol>
                <a:gridCol w="1170262">
                  <a:extLst>
                    <a:ext uri="{9D8B030D-6E8A-4147-A177-3AD203B41FA5}">
                      <a16:colId xmlns:a16="http://schemas.microsoft.com/office/drawing/2014/main" val="3207425471"/>
                    </a:ext>
                  </a:extLst>
                </a:gridCol>
              </a:tblGrid>
              <a:tr h="453630">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Treatment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Treatment Name</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Vapor Gard Rate/Applic</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Appl Code</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Appl Description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Spray Vol</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82276372"/>
                  </a:ext>
                </a:extLst>
              </a:tr>
              <a:tr h="787474">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100% Irrigation – 100C</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ABCD</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A=Nut Fill (April),</a:t>
                      </a:r>
                    </a:p>
                    <a:p>
                      <a:pPr marL="0" marR="0">
                        <a:spcBef>
                          <a:spcPts val="0"/>
                        </a:spcBef>
                        <a:spcAft>
                          <a:spcPts val="0"/>
                        </a:spcAft>
                      </a:pPr>
                      <a:r>
                        <a:rPr lang="en-US" sz="1400" dirty="0">
                          <a:effectLst/>
                          <a:latin typeface="Calibri" panose="020F0502020204030204" pitchFamily="34" charset="0"/>
                          <a:cs typeface="Calibri" panose="020F0502020204030204" pitchFamily="34" charset="0"/>
                        </a:rPr>
                        <a:t>B=1 month (May), C=2 month (June), D=3 month (July)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100 GAL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97961415"/>
                  </a:ext>
                </a:extLst>
              </a:tr>
              <a:tr h="787474">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2</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100% Irrigation + Vapor Gard (100VG)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 GAL/A</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ABCD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A=Nut Fill (April), </a:t>
                      </a:r>
                    </a:p>
                    <a:p>
                      <a:pPr marL="0" marR="0">
                        <a:spcBef>
                          <a:spcPts val="0"/>
                        </a:spcBef>
                        <a:spcAft>
                          <a:spcPts val="0"/>
                        </a:spcAft>
                      </a:pPr>
                      <a:r>
                        <a:rPr lang="en-US" sz="1400" dirty="0">
                          <a:effectLst/>
                          <a:latin typeface="Calibri" panose="020F0502020204030204" pitchFamily="34" charset="0"/>
                          <a:cs typeface="Calibri" panose="020F0502020204030204" pitchFamily="34" charset="0"/>
                        </a:rPr>
                        <a:t>B=1 month (May), C=2 month (June), D=3 month (July)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100 GAL</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43237076"/>
                  </a:ext>
                </a:extLst>
              </a:tr>
              <a:tr h="787474">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75% Irrigation – 75C</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ABCD</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A=Nut Fill (April),</a:t>
                      </a:r>
                    </a:p>
                    <a:p>
                      <a:pPr marL="0" marR="0">
                        <a:spcBef>
                          <a:spcPts val="0"/>
                        </a:spcBef>
                        <a:spcAft>
                          <a:spcPts val="0"/>
                        </a:spcAft>
                      </a:pPr>
                      <a:r>
                        <a:rPr lang="en-US" sz="1400" dirty="0">
                          <a:effectLst/>
                          <a:latin typeface="Calibri" panose="020F0502020204030204" pitchFamily="34" charset="0"/>
                          <a:cs typeface="Calibri" panose="020F0502020204030204" pitchFamily="34" charset="0"/>
                        </a:rPr>
                        <a:t>B=1 month (May), C=2 month (June), D=3 month (July)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100 GAL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33465978"/>
                  </a:ext>
                </a:extLst>
              </a:tr>
              <a:tr h="907260">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4</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75% Irrigation + Vapor Gard (75VG)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 GAL/A</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ABCD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A=Nut Fill (April), </a:t>
                      </a:r>
                    </a:p>
                    <a:p>
                      <a:pPr marL="0" marR="0">
                        <a:spcBef>
                          <a:spcPts val="0"/>
                        </a:spcBef>
                        <a:spcAft>
                          <a:spcPts val="0"/>
                        </a:spcAft>
                      </a:pPr>
                      <a:r>
                        <a:rPr lang="en-US" sz="1400" dirty="0">
                          <a:effectLst/>
                          <a:latin typeface="Calibri" panose="020F0502020204030204" pitchFamily="34" charset="0"/>
                          <a:cs typeface="Calibri" panose="020F0502020204030204" pitchFamily="34" charset="0"/>
                        </a:rPr>
                        <a:t>B=1 month (May), C=2 month (June), D=3 month (July)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100 GAL</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47126741"/>
                  </a:ext>
                </a:extLst>
              </a:tr>
            </a:tbl>
          </a:graphicData>
        </a:graphic>
      </p:graphicFrame>
      <p:sp>
        <p:nvSpPr>
          <p:cNvPr id="4" name="Rectangle 3">
            <a:extLst>
              <a:ext uri="{FF2B5EF4-FFF2-40B4-BE49-F238E27FC236}">
                <a16:creationId xmlns:a16="http://schemas.microsoft.com/office/drawing/2014/main" id="{EBE91152-C9A6-9280-F32F-7E731DE94EF0}"/>
              </a:ext>
            </a:extLst>
          </p:cNvPr>
          <p:cNvSpPr/>
          <p:nvPr/>
        </p:nvSpPr>
        <p:spPr>
          <a:xfrm>
            <a:off x="10612315" y="70338"/>
            <a:ext cx="1441939" cy="430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6A9BDFCA-766F-C3CE-B719-A26CCEFA8E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79" b="4355"/>
          <a:stretch/>
        </p:blipFill>
        <p:spPr bwMode="auto">
          <a:xfrm>
            <a:off x="864297" y="1468395"/>
            <a:ext cx="4023594" cy="266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7DD501E-76C6-5CF2-6085-6F3E1DA7BF03}"/>
              </a:ext>
            </a:extLst>
          </p:cNvPr>
          <p:cNvSpPr/>
          <p:nvPr/>
        </p:nvSpPr>
        <p:spPr>
          <a:xfrm>
            <a:off x="140677" y="5824078"/>
            <a:ext cx="1386672" cy="1033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E54731-08EF-0114-DB97-1F1A31BE84B1}"/>
              </a:ext>
            </a:extLst>
          </p:cNvPr>
          <p:cNvPicPr>
            <a:picLocks noChangeAspect="1"/>
          </p:cNvPicPr>
          <p:nvPr/>
        </p:nvPicPr>
        <p:blipFill>
          <a:blip r:embed="rId3"/>
          <a:stretch>
            <a:fillRect/>
          </a:stretch>
        </p:blipFill>
        <p:spPr>
          <a:xfrm>
            <a:off x="837766" y="4149450"/>
            <a:ext cx="4050125" cy="2480309"/>
          </a:xfrm>
          <a:prstGeom prst="rect">
            <a:avLst/>
          </a:prstGeom>
        </p:spPr>
      </p:pic>
    </p:spTree>
    <p:extLst>
      <p:ext uri="{BB962C8B-B14F-4D97-AF65-F5344CB8AC3E}">
        <p14:creationId xmlns:p14="http://schemas.microsoft.com/office/powerpoint/2010/main" val="284958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C97F-EEE6-C254-E1E8-CE2CB8892B23}"/>
              </a:ext>
            </a:extLst>
          </p:cNvPr>
          <p:cNvSpPr>
            <a:spLocks noGrp="1"/>
          </p:cNvSpPr>
          <p:nvPr>
            <p:ph type="title"/>
          </p:nvPr>
        </p:nvSpPr>
        <p:spPr/>
        <p:txBody>
          <a:bodyPr/>
          <a:lstStyle/>
          <a:p>
            <a:r>
              <a:rPr lang="en-US" dirty="0"/>
              <a:t>Yield response</a:t>
            </a:r>
          </a:p>
        </p:txBody>
      </p:sp>
      <p:sp>
        <p:nvSpPr>
          <p:cNvPr id="4" name="Rectangle 3">
            <a:extLst>
              <a:ext uri="{FF2B5EF4-FFF2-40B4-BE49-F238E27FC236}">
                <a16:creationId xmlns:a16="http://schemas.microsoft.com/office/drawing/2014/main" id="{11425980-4045-1DB8-65BD-96D2D952B3AE}"/>
              </a:ext>
            </a:extLst>
          </p:cNvPr>
          <p:cNvSpPr/>
          <p:nvPr/>
        </p:nvSpPr>
        <p:spPr>
          <a:xfrm>
            <a:off x="10682653" y="87923"/>
            <a:ext cx="1362809"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2C4C05D-DE72-D393-8780-FA128022CAF2}"/>
              </a:ext>
            </a:extLst>
          </p:cNvPr>
          <p:cNvSpPr txBox="1"/>
          <p:nvPr/>
        </p:nvSpPr>
        <p:spPr>
          <a:xfrm>
            <a:off x="512153" y="1525195"/>
            <a:ext cx="3409216" cy="2708434"/>
          </a:xfrm>
          <a:prstGeom prst="rect">
            <a:avLst/>
          </a:prstGeom>
          <a:noFill/>
        </p:spPr>
        <p:txBody>
          <a:bodyPr wrap="square">
            <a:spAutoFit/>
          </a:bodyPr>
          <a:lstStyle/>
          <a:p>
            <a:pPr marL="342900" marR="0" indent="-3429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Vapor Gard improved almond yields by 395 </a:t>
            </a:r>
            <a:r>
              <a:rPr lang="en-US" sz="2000" dirty="0" err="1">
                <a:effectLst/>
                <a:latin typeface="Calibri" panose="020F0502020204030204" pitchFamily="34" charset="0"/>
                <a:ea typeface="Times New Roman" panose="02020603050405020304" pitchFamily="18" charset="0"/>
              </a:rPr>
              <a:t>lbs</a:t>
            </a:r>
            <a:r>
              <a:rPr lang="en-US" sz="2000" dirty="0">
                <a:effectLst/>
                <a:latin typeface="Calibri" panose="020F0502020204030204" pitchFamily="34" charset="0"/>
                <a:ea typeface="Times New Roman" panose="02020603050405020304" pitchFamily="18" charset="0"/>
              </a:rPr>
              <a:t>/acre at either 100 and 75% irrigation.</a:t>
            </a:r>
          </a:p>
          <a:p>
            <a:pPr marL="342900" marR="0" indent="-342900">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endParaRPr>
          </a:p>
          <a:p>
            <a:pPr marL="342900" marR="0" indent="-342900">
              <a:buFont typeface="Arial" panose="020B0604020202020204" pitchFamily="34" charset="0"/>
              <a:buChar char="•"/>
            </a:pPr>
            <a:r>
              <a:rPr lang="en-US" sz="1800" dirty="0">
                <a:solidFill>
                  <a:srgbClr val="000000"/>
                </a:solidFill>
                <a:effectLst/>
                <a:latin typeface="Calibri" panose="020F0502020204030204" pitchFamily="34" charset="0"/>
                <a:ea typeface="Times New Roman" panose="02020603050405020304" pitchFamily="18" charset="0"/>
              </a:rPr>
              <a:t>Similar yields at 75% irrigation with Vapor Gard (75VG) and 100% irrigation without Vapor Gard (100C).</a:t>
            </a:r>
            <a:endParaRPr lang="en-US" sz="2000" dirty="0">
              <a:effectLst/>
              <a:latin typeface="Times New Roman" panose="02020603050405020304" pitchFamily="18" charset="0"/>
              <a:ea typeface="Times New Roman" panose="02020603050405020304" pitchFamily="18" charset="0"/>
            </a:endParaRPr>
          </a:p>
        </p:txBody>
      </p:sp>
      <p:graphicFrame>
        <p:nvGraphicFramePr>
          <p:cNvPr id="5" name="Chart 4">
            <a:extLst>
              <a:ext uri="{FF2B5EF4-FFF2-40B4-BE49-F238E27FC236}">
                <a16:creationId xmlns:a16="http://schemas.microsoft.com/office/drawing/2014/main" id="{8E42EAA6-3775-04FE-2ADD-DB979BB05D6F}"/>
              </a:ext>
            </a:extLst>
          </p:cNvPr>
          <p:cNvGraphicFramePr>
            <a:graphicFrameLocks/>
          </p:cNvGraphicFramePr>
          <p:nvPr/>
        </p:nvGraphicFramePr>
        <p:xfrm>
          <a:off x="4106008" y="1194478"/>
          <a:ext cx="7027251" cy="472274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41413C0C-A547-6EB1-E11C-6F3661845FB5}"/>
              </a:ext>
            </a:extLst>
          </p:cNvPr>
          <p:cNvGrpSpPr/>
          <p:nvPr/>
        </p:nvGrpSpPr>
        <p:grpSpPr>
          <a:xfrm>
            <a:off x="8122995" y="2215660"/>
            <a:ext cx="2360736" cy="778097"/>
            <a:chOff x="7275635" y="2321169"/>
            <a:chExt cx="2360736" cy="778097"/>
          </a:xfrm>
        </p:grpSpPr>
        <p:cxnSp>
          <p:nvCxnSpPr>
            <p:cNvPr id="6" name="Straight Connector 5">
              <a:extLst>
                <a:ext uri="{FF2B5EF4-FFF2-40B4-BE49-F238E27FC236}">
                  <a16:creationId xmlns:a16="http://schemas.microsoft.com/office/drawing/2014/main" id="{4901D8DC-77D5-FE43-8F9C-A8BE7AB8558E}"/>
                </a:ext>
              </a:extLst>
            </p:cNvPr>
            <p:cNvCxnSpPr>
              <a:cxnSpLocks/>
            </p:cNvCxnSpPr>
            <p:nvPr/>
          </p:nvCxnSpPr>
          <p:spPr>
            <a:xfrm>
              <a:off x="7857028" y="2321169"/>
              <a:ext cx="1779343"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5236733-2984-325C-70EC-B6106EF67AC8}"/>
                </a:ext>
              </a:extLst>
            </p:cNvPr>
            <p:cNvCxnSpPr>
              <a:cxnSpLocks/>
            </p:cNvCxnSpPr>
            <p:nvPr/>
          </p:nvCxnSpPr>
          <p:spPr>
            <a:xfrm>
              <a:off x="7863620" y="2321169"/>
              <a:ext cx="0" cy="778097"/>
            </a:xfrm>
            <a:prstGeom prst="straightConnector1">
              <a:avLst/>
            </a:prstGeom>
            <a:ln w="127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2AD7B21-A840-285F-5E8C-A310BFCF3A48}"/>
                </a:ext>
              </a:extLst>
            </p:cNvPr>
            <p:cNvSpPr txBox="1"/>
            <p:nvPr/>
          </p:nvSpPr>
          <p:spPr>
            <a:xfrm>
              <a:off x="7275635" y="2600290"/>
              <a:ext cx="1151791" cy="307777"/>
            </a:xfrm>
            <a:prstGeom prst="rect">
              <a:avLst/>
            </a:prstGeom>
            <a:solidFill>
              <a:schemeClr val="bg1"/>
            </a:solidFill>
            <a:ln>
              <a:noFill/>
            </a:ln>
          </p:spPr>
          <p:txBody>
            <a:bodyPr wrap="square" rtlCol="0">
              <a:spAutoFit/>
            </a:bodyPr>
            <a:lstStyle/>
            <a:p>
              <a:r>
                <a:rPr lang="en-US" sz="1400" dirty="0"/>
                <a:t>+395 </a:t>
              </a:r>
              <a:r>
                <a:rPr lang="en-US" sz="1400" dirty="0" err="1"/>
                <a:t>lbs</a:t>
              </a:r>
              <a:r>
                <a:rPr lang="en-US" sz="1400" dirty="0"/>
                <a:t>/ac</a:t>
              </a:r>
            </a:p>
          </p:txBody>
        </p:sp>
      </p:grpSp>
    </p:spTree>
    <p:extLst>
      <p:ext uri="{BB962C8B-B14F-4D97-AF65-F5344CB8AC3E}">
        <p14:creationId xmlns:p14="http://schemas.microsoft.com/office/powerpoint/2010/main" val="19644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0005-A555-6A91-64FC-F8A2803A366A}"/>
              </a:ext>
            </a:extLst>
          </p:cNvPr>
          <p:cNvSpPr>
            <a:spLocks noGrp="1"/>
          </p:cNvSpPr>
          <p:nvPr>
            <p:ph type="title"/>
          </p:nvPr>
        </p:nvSpPr>
        <p:spPr>
          <a:xfrm>
            <a:off x="933450" y="643095"/>
            <a:ext cx="7019989" cy="2161068"/>
          </a:xfrm>
        </p:spPr>
        <p:txBody>
          <a:bodyPr/>
          <a:lstStyle/>
          <a:p>
            <a:r>
              <a:rPr lang="en-US" sz="3600" b="0" dirty="0">
                <a:effectLst/>
                <a:latin typeface="Calibri" panose="020F0502020204030204" pitchFamily="34" charset="0"/>
                <a:ea typeface="Calibri" panose="020F0502020204030204" pitchFamily="34" charset="0"/>
                <a:cs typeface="Calibri" panose="020F0502020204030204" pitchFamily="34" charset="0"/>
              </a:rPr>
              <a:t>Effects of Miller’s anti-</a:t>
            </a:r>
            <a:r>
              <a:rPr lang="en-US" sz="3600" b="0" dirty="0" err="1">
                <a:effectLst/>
                <a:latin typeface="Calibri" panose="020F0502020204030204" pitchFamily="34" charset="0"/>
                <a:ea typeface="Calibri" panose="020F0502020204030204" pitchFamily="34" charset="0"/>
                <a:cs typeface="Calibri" panose="020F0502020204030204" pitchFamily="34" charset="0"/>
              </a:rPr>
              <a:t>transpirant</a:t>
            </a:r>
            <a:r>
              <a:rPr lang="en-US" sz="3600" b="0" dirty="0">
                <a:effectLst/>
                <a:latin typeface="Calibri" panose="020F0502020204030204" pitchFamily="34" charset="0"/>
                <a:ea typeface="Calibri" panose="020F0502020204030204" pitchFamily="34" charset="0"/>
                <a:cs typeface="Calibri" panose="020F0502020204030204" pitchFamily="34" charset="0"/>
              </a:rPr>
              <a:t>, Vapor Gard, on the growth performance of Almonds under drought conditions in California</a:t>
            </a:r>
            <a:endParaRPr lang="en-US" sz="3600" b="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8EDA3EE-E59F-5C1C-F8AD-A04B4B349990}"/>
              </a:ext>
            </a:extLst>
          </p:cNvPr>
          <p:cNvSpPr>
            <a:spLocks noGrp="1"/>
          </p:cNvSpPr>
          <p:nvPr>
            <p:ph type="body" sz="quarter" idx="10"/>
          </p:nvPr>
        </p:nvSpPr>
        <p:spPr/>
        <p:txBody>
          <a:bodyPr/>
          <a:lstStyle/>
          <a:p>
            <a:r>
              <a:rPr lang="en-US" sz="2400" dirty="0">
                <a:solidFill>
                  <a:schemeClr val="bg1"/>
                </a:solidFill>
                <a:latin typeface="Calibri" panose="020F0502020204030204" pitchFamily="34" charset="0"/>
                <a:cs typeface="Calibri" panose="020F0502020204030204" pitchFamily="34" charset="0"/>
              </a:rPr>
              <a:t>Leticia Sonon</a:t>
            </a:r>
          </a:p>
          <a:p>
            <a:r>
              <a:rPr lang="en-US" sz="2400" dirty="0">
                <a:solidFill>
                  <a:schemeClr val="bg1"/>
                </a:solidFill>
                <a:latin typeface="Calibri" panose="020F0502020204030204" pitchFamily="34" charset="0"/>
                <a:cs typeface="Calibri" panose="020F0502020204030204" pitchFamily="34" charset="0"/>
              </a:rPr>
              <a:t>Sr. Field Biologist</a:t>
            </a:r>
          </a:p>
          <a:p>
            <a:r>
              <a:rPr lang="en-US" sz="2400" dirty="0">
                <a:solidFill>
                  <a:schemeClr val="bg1"/>
                </a:solidFill>
                <a:latin typeface="Calibri" panose="020F0502020204030204" pitchFamily="34" charset="0"/>
                <a:cs typeface="Calibri" panose="020F0502020204030204" pitchFamily="34" charset="0"/>
              </a:rPr>
              <a:t>Miller Chemical and Fertilizer</a:t>
            </a:r>
          </a:p>
        </p:txBody>
      </p:sp>
    </p:spTree>
    <p:extLst>
      <p:ext uri="{BB962C8B-B14F-4D97-AF65-F5344CB8AC3E}">
        <p14:creationId xmlns:p14="http://schemas.microsoft.com/office/powerpoint/2010/main" val="1609911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27AB1-E632-B42F-AD21-F85D9B401AA9}"/>
              </a:ext>
            </a:extLst>
          </p:cNvPr>
          <p:cNvSpPr txBox="1"/>
          <p:nvPr/>
        </p:nvSpPr>
        <p:spPr>
          <a:xfrm>
            <a:off x="70338" y="651752"/>
            <a:ext cx="12007781" cy="744836"/>
          </a:xfrm>
          <a:prstGeom prst="rect">
            <a:avLst/>
          </a:prstGeom>
          <a:solidFill>
            <a:schemeClr val="tx1">
              <a:lumMod val="75000"/>
            </a:schemeClr>
          </a:solidFill>
        </p:spPr>
        <p:txBody>
          <a:bodyPr vert="horz" lIns="91440" tIns="45720" rIns="91440" bIns="45720" rtlCol="0" anchor="ctr">
            <a:normAutofit/>
          </a:bodyPr>
          <a:lstStyle/>
          <a:p>
            <a:pPr algn="ctr" fontAlgn="b">
              <a:lnSpc>
                <a:spcPct val="90000"/>
              </a:lnSpc>
              <a:spcBef>
                <a:spcPct val="0"/>
              </a:spcBef>
              <a:spcAft>
                <a:spcPts val="600"/>
              </a:spcAft>
            </a:pPr>
            <a:r>
              <a:rPr lang="en-US" sz="3200" b="1" u="none" strike="noStrike" kern="1200" dirty="0">
                <a:solidFill>
                  <a:schemeClr val="bg1"/>
                </a:solidFill>
                <a:effectLst/>
                <a:latin typeface="+mj-lt"/>
                <a:ea typeface="+mj-ea"/>
                <a:cs typeface="+mj-cs"/>
              </a:rPr>
              <a:t>Vapor </a:t>
            </a:r>
            <a:r>
              <a:rPr lang="en-US" sz="3200" b="1" kern="1200" dirty="0">
                <a:solidFill>
                  <a:schemeClr val="bg1"/>
                </a:solidFill>
                <a:latin typeface="+mj-lt"/>
                <a:ea typeface="+mj-ea"/>
                <a:cs typeface="+mj-cs"/>
              </a:rPr>
              <a:t>Gard on </a:t>
            </a:r>
            <a:r>
              <a:rPr lang="en-US" sz="3200" b="1" u="none" strike="noStrike" kern="1200" dirty="0">
                <a:solidFill>
                  <a:schemeClr val="bg1"/>
                </a:solidFill>
                <a:effectLst/>
                <a:latin typeface="+mj-lt"/>
                <a:ea typeface="+mj-ea"/>
                <a:cs typeface="+mj-cs"/>
              </a:rPr>
              <a:t>Sumo Mandarins</a:t>
            </a:r>
            <a:endParaRPr lang="en-US" sz="3200" b="1" i="0" u="none" strike="noStrike" kern="1200" dirty="0">
              <a:solidFill>
                <a:schemeClr val="bg1"/>
              </a:solidFill>
              <a:effectLst/>
              <a:latin typeface="+mj-lt"/>
              <a:ea typeface="+mj-ea"/>
              <a:cs typeface="+mj-cs"/>
            </a:endParaRPr>
          </a:p>
        </p:txBody>
      </p:sp>
      <p:graphicFrame>
        <p:nvGraphicFramePr>
          <p:cNvPr id="3" name="Table 2">
            <a:extLst>
              <a:ext uri="{FF2B5EF4-FFF2-40B4-BE49-F238E27FC236}">
                <a16:creationId xmlns:a16="http://schemas.microsoft.com/office/drawing/2014/main" id="{87811A31-A88C-0119-F89F-ECB14230D8B5}"/>
              </a:ext>
            </a:extLst>
          </p:cNvPr>
          <p:cNvGraphicFramePr>
            <a:graphicFrameLocks noGrp="1"/>
          </p:cNvGraphicFramePr>
          <p:nvPr/>
        </p:nvGraphicFramePr>
        <p:xfrm>
          <a:off x="5420902" y="1549817"/>
          <a:ext cx="6345718" cy="3908616"/>
        </p:xfrm>
        <a:graphic>
          <a:graphicData uri="http://schemas.openxmlformats.org/drawingml/2006/table">
            <a:tbl>
              <a:tblPr firstRow="1" firstCol="1" bandRow="1">
                <a:tableStyleId>{5C22544A-7EE6-4342-B048-85BDC9FD1C3A}</a:tableStyleId>
              </a:tblPr>
              <a:tblGrid>
                <a:gridCol w="987168">
                  <a:extLst>
                    <a:ext uri="{9D8B030D-6E8A-4147-A177-3AD203B41FA5}">
                      <a16:colId xmlns:a16="http://schemas.microsoft.com/office/drawing/2014/main" val="485611731"/>
                    </a:ext>
                  </a:extLst>
                </a:gridCol>
                <a:gridCol w="1364994">
                  <a:extLst>
                    <a:ext uri="{9D8B030D-6E8A-4147-A177-3AD203B41FA5}">
                      <a16:colId xmlns:a16="http://schemas.microsoft.com/office/drawing/2014/main" val="2149908971"/>
                    </a:ext>
                  </a:extLst>
                </a:gridCol>
                <a:gridCol w="1157064">
                  <a:extLst>
                    <a:ext uri="{9D8B030D-6E8A-4147-A177-3AD203B41FA5}">
                      <a16:colId xmlns:a16="http://schemas.microsoft.com/office/drawing/2014/main" val="2487990142"/>
                    </a:ext>
                  </a:extLst>
                </a:gridCol>
                <a:gridCol w="947402">
                  <a:extLst>
                    <a:ext uri="{9D8B030D-6E8A-4147-A177-3AD203B41FA5}">
                      <a16:colId xmlns:a16="http://schemas.microsoft.com/office/drawing/2014/main" val="2388975766"/>
                    </a:ext>
                  </a:extLst>
                </a:gridCol>
                <a:gridCol w="1889090">
                  <a:extLst>
                    <a:ext uri="{9D8B030D-6E8A-4147-A177-3AD203B41FA5}">
                      <a16:colId xmlns:a16="http://schemas.microsoft.com/office/drawing/2014/main" val="1654981768"/>
                    </a:ext>
                  </a:extLst>
                </a:gridCol>
              </a:tblGrid>
              <a:tr h="277540">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Treatment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Product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VG Rate/App</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Irrigation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Timing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extLst>
                  <a:ext uri="{0D108BD9-81ED-4DB2-BD59-A6C34878D82A}">
                    <a16:rowId xmlns:a16="http://schemas.microsoft.com/office/drawing/2014/main" val="3555470271"/>
                  </a:ext>
                </a:extLst>
              </a:tr>
              <a:tr h="505926">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Untreated (100C)</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As needed</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extLst>
                  <a:ext uri="{0D108BD9-81ED-4DB2-BD59-A6C34878D82A}">
                    <a16:rowId xmlns:a16="http://schemas.microsoft.com/office/drawing/2014/main" val="84873792"/>
                  </a:ext>
                </a:extLst>
              </a:tr>
              <a:tr h="786991">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Untreated (75C)</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75%</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Follow schedule of Treatment #1 but at 75% rate irrigation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extLst>
                  <a:ext uri="{0D108BD9-81ED-4DB2-BD59-A6C34878D82A}">
                    <a16:rowId xmlns:a16="http://schemas.microsoft.com/office/drawing/2014/main" val="1961973254"/>
                  </a:ext>
                </a:extLst>
              </a:tr>
              <a:tr h="1041716">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3</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Vapor Gard (100VG)</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1 gallon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 </a:t>
                      </a:r>
                    </a:p>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100%</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Follow irrigation of Treatment 1 and apply 1 gal approximately 2-4 weeks before harvest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tc>
                <a:extLst>
                  <a:ext uri="{0D108BD9-81ED-4DB2-BD59-A6C34878D82A}">
                    <a16:rowId xmlns:a16="http://schemas.microsoft.com/office/drawing/2014/main" val="3943499506"/>
                  </a:ext>
                </a:extLst>
              </a:tr>
              <a:tr h="1296443">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4</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Vapor Gard (75VG)</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1 gallon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 </a:t>
                      </a:r>
                    </a:p>
                    <a:p>
                      <a:pPr marL="0" marR="0" algn="ctr">
                        <a:lnSpc>
                          <a:spcPct val="107000"/>
                        </a:lnSpc>
                        <a:spcBef>
                          <a:spcPts val="0"/>
                        </a:spcBef>
                        <a:spcAft>
                          <a:spcPts val="0"/>
                        </a:spcAft>
                      </a:pPr>
                      <a:r>
                        <a:rPr lang="en-US" sz="1400">
                          <a:effectLst/>
                          <a:latin typeface="Calibri" panose="020F0502020204030204" pitchFamily="34" charset="0"/>
                          <a:cs typeface="Calibri" panose="020F0502020204030204" pitchFamily="34" charset="0"/>
                        </a:rPr>
                        <a:t>75%</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Follow irrigation rate of Treatment #2 (75%) and apply 1 gal VG approximately 2-4 weeks before harvest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79940" marR="79940" marT="0" marB="0"/>
                </a:tc>
                <a:extLst>
                  <a:ext uri="{0D108BD9-81ED-4DB2-BD59-A6C34878D82A}">
                    <a16:rowId xmlns:a16="http://schemas.microsoft.com/office/drawing/2014/main" val="1542253514"/>
                  </a:ext>
                </a:extLst>
              </a:tr>
            </a:tbl>
          </a:graphicData>
        </a:graphic>
      </p:graphicFrame>
      <p:pic>
        <p:nvPicPr>
          <p:cNvPr id="5" name="Picture 4">
            <a:extLst>
              <a:ext uri="{FF2B5EF4-FFF2-40B4-BE49-F238E27FC236}">
                <a16:creationId xmlns:a16="http://schemas.microsoft.com/office/drawing/2014/main" id="{97E4E0A2-8B0F-4906-FFF0-D2AB38EEF0B8}"/>
              </a:ext>
            </a:extLst>
          </p:cNvPr>
          <p:cNvPicPr>
            <a:picLocks noChangeAspect="1"/>
          </p:cNvPicPr>
          <p:nvPr/>
        </p:nvPicPr>
        <p:blipFill>
          <a:blip r:embed="rId2"/>
          <a:stretch>
            <a:fillRect/>
          </a:stretch>
        </p:blipFill>
        <p:spPr>
          <a:xfrm>
            <a:off x="1074649" y="1955473"/>
            <a:ext cx="4039962" cy="3097304"/>
          </a:xfrm>
          <a:prstGeom prst="rect">
            <a:avLst/>
          </a:prstGeom>
        </p:spPr>
      </p:pic>
    </p:spTree>
    <p:extLst>
      <p:ext uri="{BB962C8B-B14F-4D97-AF65-F5344CB8AC3E}">
        <p14:creationId xmlns:p14="http://schemas.microsoft.com/office/powerpoint/2010/main" val="103158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6C21674F-8977-4A31-930E-614487F48906" descr="IMG_0517.jpg">
            <a:extLst>
              <a:ext uri="{FF2B5EF4-FFF2-40B4-BE49-F238E27FC236}">
                <a16:creationId xmlns:a16="http://schemas.microsoft.com/office/drawing/2014/main" id="{DED74ECC-F164-4F5E-B603-32C372C38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93" r="10158" b="-2"/>
          <a:stretch/>
        </p:blipFill>
        <p:spPr bwMode="auto">
          <a:xfrm>
            <a:off x="196731" y="166533"/>
            <a:ext cx="3809612" cy="65249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4FD9ECC-BE28-475F-9488-A140ECFDDE59" descr="IMG_0496.jpg">
            <a:extLst>
              <a:ext uri="{FF2B5EF4-FFF2-40B4-BE49-F238E27FC236}">
                <a16:creationId xmlns:a16="http://schemas.microsoft.com/office/drawing/2014/main" id="{D60EB51A-0F6F-5773-A3B4-D5BF72F079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5" r="9121" b="-2"/>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414CC668-087E-4F61-8780-45E2A891C60C" descr="IMG_0508.jpg">
            <a:extLst>
              <a:ext uri="{FF2B5EF4-FFF2-40B4-BE49-F238E27FC236}">
                <a16:creationId xmlns:a16="http://schemas.microsoft.com/office/drawing/2014/main" id="{8B5B7E12-0A1A-456D-89CF-FA22F1F16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92" b="5"/>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E09707A-0470-43B6-BF2A-976C0A05E666" descr="IMG_0506.jpg">
            <a:extLst>
              <a:ext uri="{FF2B5EF4-FFF2-40B4-BE49-F238E27FC236}">
                <a16:creationId xmlns:a16="http://schemas.microsoft.com/office/drawing/2014/main" id="{B13FD5E8-069D-C80E-21EE-F3D9ED3E53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4" r="8571"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51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B3AFBF-1510-4EF2-A04A-FADC62BE60E1" descr="IMG_0510.jpg">
            <a:extLst>
              <a:ext uri="{FF2B5EF4-FFF2-40B4-BE49-F238E27FC236}">
                <a16:creationId xmlns:a16="http://schemas.microsoft.com/office/drawing/2014/main" id="{DBE3085E-14B1-390F-89A9-BEE7B998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00" r="17233"/>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32A2651D-1825-4A74-8274-9BE50A143268" descr="IMG_0509.jpg">
            <a:extLst>
              <a:ext uri="{FF2B5EF4-FFF2-40B4-BE49-F238E27FC236}">
                <a16:creationId xmlns:a16="http://schemas.microsoft.com/office/drawing/2014/main" id="{8AAE752B-236A-1E07-DFB6-A147EF589B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r="16667"/>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801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A278A0-2537-D424-8043-365B50310279}"/>
              </a:ext>
            </a:extLst>
          </p:cNvPr>
          <p:cNvGrpSpPr/>
          <p:nvPr/>
        </p:nvGrpSpPr>
        <p:grpSpPr>
          <a:xfrm>
            <a:off x="5117290" y="901286"/>
            <a:ext cx="5631283" cy="4461552"/>
            <a:chOff x="6563248" y="1396721"/>
            <a:chExt cx="5381415" cy="3938954"/>
          </a:xfrm>
        </p:grpSpPr>
        <p:graphicFrame>
          <p:nvGraphicFramePr>
            <p:cNvPr id="7" name="Chart 6">
              <a:extLst>
                <a:ext uri="{FF2B5EF4-FFF2-40B4-BE49-F238E27FC236}">
                  <a16:creationId xmlns:a16="http://schemas.microsoft.com/office/drawing/2014/main" id="{5ABC3498-514E-12E6-551C-3E0518C39E3E}"/>
                </a:ext>
              </a:extLst>
            </p:cNvPr>
            <p:cNvGraphicFramePr>
              <a:graphicFrameLocks/>
            </p:cNvGraphicFramePr>
            <p:nvPr/>
          </p:nvGraphicFramePr>
          <p:xfrm>
            <a:off x="6580414" y="1571965"/>
            <a:ext cx="5012872" cy="342832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73F40250-E368-F0F7-8395-DEA4EE0B70C5}"/>
                </a:ext>
              </a:extLst>
            </p:cNvPr>
            <p:cNvSpPr/>
            <p:nvPr/>
          </p:nvSpPr>
          <p:spPr>
            <a:xfrm>
              <a:off x="6563248" y="1396721"/>
              <a:ext cx="5381415" cy="393895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1" name="TextBox 10">
            <a:extLst>
              <a:ext uri="{FF2B5EF4-FFF2-40B4-BE49-F238E27FC236}">
                <a16:creationId xmlns:a16="http://schemas.microsoft.com/office/drawing/2014/main" id="{646D3354-34EA-A1A5-B668-3704850B5BC0}"/>
              </a:ext>
            </a:extLst>
          </p:cNvPr>
          <p:cNvSpPr txBox="1"/>
          <p:nvPr/>
        </p:nvSpPr>
        <p:spPr>
          <a:xfrm>
            <a:off x="903092" y="901286"/>
            <a:ext cx="3259606" cy="4708981"/>
          </a:xfrm>
          <a:prstGeom prst="rect">
            <a:avLst/>
          </a:prstGeom>
          <a:noFill/>
        </p:spPr>
        <p:txBody>
          <a:bodyPr wrap="square">
            <a:spAutoFit/>
          </a:bodyPr>
          <a:lstStyle/>
          <a:p>
            <a:pPr marL="342900" indent="-342900">
              <a:buFont typeface="Wingdings" panose="05000000000000000000" pitchFamily="2" charset="2"/>
              <a:buChar char="q"/>
            </a:pPr>
            <a:r>
              <a:rPr lang="en-US" sz="2000" dirty="0">
                <a:effectLst/>
                <a:latin typeface="Microsoft Sans Serif" panose="020B0604020202020204" pitchFamily="34" charset="0"/>
                <a:ea typeface="Times New Roman" panose="02020603050405020304" pitchFamily="18" charset="0"/>
                <a:cs typeface="Times New Roman" panose="02020603050405020304" pitchFamily="18" charset="0"/>
              </a:rPr>
              <a:t>Heavy rains in late December and early January were devastating to the sumo crop. </a:t>
            </a:r>
          </a:p>
          <a:p>
            <a:endParaRPr lang="en-US" sz="2000" dirty="0">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en-US" sz="2000" dirty="0">
                <a:effectLst/>
                <a:latin typeface="Microsoft Sans Serif" panose="020B0604020202020204" pitchFamily="34" charset="0"/>
                <a:ea typeface="Times New Roman" panose="02020603050405020304" pitchFamily="18" charset="0"/>
                <a:cs typeface="Times New Roman" panose="02020603050405020304" pitchFamily="18" charset="0"/>
              </a:rPr>
              <a:t>Although Vapor Gard did not show any reduction in sunburn damaged fruit when compared with the untreated, VG trees had lesser fruits with disease (rind breakdown). </a:t>
            </a:r>
            <a:endParaRPr lang="en-US" sz="2000" dirty="0"/>
          </a:p>
        </p:txBody>
      </p:sp>
    </p:spTree>
    <p:extLst>
      <p:ext uri="{BB962C8B-B14F-4D97-AF65-F5344CB8AC3E}">
        <p14:creationId xmlns:p14="http://schemas.microsoft.com/office/powerpoint/2010/main" val="3594010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DE2586-5FAB-531E-CF16-CAA6EDF421F0}"/>
              </a:ext>
            </a:extLst>
          </p:cNvPr>
          <p:cNvSpPr txBox="1"/>
          <p:nvPr/>
        </p:nvSpPr>
        <p:spPr>
          <a:xfrm>
            <a:off x="792412" y="1002738"/>
            <a:ext cx="4158558" cy="3700244"/>
          </a:xfrm>
          <a:prstGeom prst="rect">
            <a:avLst/>
          </a:prstGeom>
          <a:noFill/>
        </p:spPr>
        <p:txBody>
          <a:bodyPr wrap="square">
            <a:spAutoFit/>
          </a:bodyPr>
          <a:lstStyle/>
          <a:p>
            <a:pPr marR="0">
              <a:lnSpc>
                <a:spcPct val="107000"/>
              </a:lnSpc>
              <a:spcBef>
                <a:spcPts val="35"/>
              </a:spcBef>
              <a:spcAft>
                <a:spcPts val="35"/>
              </a:spcAft>
            </a:pPr>
            <a:endParaRPr lang="en-US" sz="2000" dirty="0">
              <a:latin typeface="Calibri" panose="020F0502020204030204" pitchFamily="34" charset="0"/>
              <a:ea typeface="Times New Roman" panose="02020603050405020304" pitchFamily="18" charset="0"/>
              <a:cs typeface="Calibri" panose="020F0502020204030204" pitchFamily="34" charset="0"/>
            </a:endParaRPr>
          </a:p>
          <a:p>
            <a:pPr marL="342900" marR="0" indent="-342900">
              <a:lnSpc>
                <a:spcPct val="107000"/>
              </a:lnSpc>
              <a:spcBef>
                <a:spcPts val="35"/>
              </a:spcBef>
              <a:spcAft>
                <a:spcPts val="35"/>
              </a:spcAft>
              <a:buFont typeface="Wingdings" panose="05000000000000000000" pitchFamily="2" charset="2"/>
              <a:buChar char="q"/>
            </a:pPr>
            <a:r>
              <a:rPr lang="en-US" sz="2000" dirty="0" err="1">
                <a:effectLst/>
                <a:latin typeface="Calibri" panose="020F0502020204030204" pitchFamily="34" charset="0"/>
                <a:ea typeface="Times New Roman" panose="02020603050405020304" pitchFamily="18" charset="0"/>
                <a:cs typeface="Calibri" panose="020F0502020204030204" pitchFamily="34" charset="0"/>
              </a:rPr>
              <a:t>VaporGard</a:t>
            </a:r>
            <a:r>
              <a:rPr lang="en-US" sz="2000" dirty="0">
                <a:effectLst/>
                <a:latin typeface="Calibri" panose="020F0502020204030204" pitchFamily="34" charset="0"/>
                <a:ea typeface="Times New Roman" panose="02020603050405020304" pitchFamily="18" charset="0"/>
                <a:cs typeface="Calibri" panose="020F0502020204030204" pitchFamily="34" charset="0"/>
              </a:rPr>
              <a:t> applied in the Fall showed 30% increase in marketable fruit when evaluated in January.   </a:t>
            </a:r>
          </a:p>
          <a:p>
            <a:pPr marL="0" marR="0">
              <a:lnSpc>
                <a:spcPct val="107000"/>
              </a:lnSpc>
              <a:spcBef>
                <a:spcPts val="35"/>
              </a:spcBef>
              <a:spcAft>
                <a:spcPts val="35"/>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indent="-342900">
              <a:lnSpc>
                <a:spcPct val="107000"/>
              </a:lnSpc>
              <a:spcBef>
                <a:spcPts val="35"/>
              </a:spcBef>
              <a:spcAft>
                <a:spcPts val="35"/>
              </a:spcAft>
              <a:buFont typeface="Wingdings" panose="05000000000000000000" pitchFamily="2" charset="2"/>
              <a:buChar char="q"/>
            </a:pPr>
            <a:r>
              <a:rPr lang="en-US" sz="2000" dirty="0">
                <a:effectLst/>
                <a:latin typeface="Calibri" panose="020F0502020204030204" pitchFamily="34" charset="0"/>
                <a:ea typeface="Times New Roman" panose="02020603050405020304" pitchFamily="18" charset="0"/>
                <a:cs typeface="Calibri" panose="020F0502020204030204" pitchFamily="34" charset="0"/>
              </a:rPr>
              <a:t>Vapor Gard treated trees on average showed 500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lb</a:t>
            </a:r>
            <a:r>
              <a:rPr lang="en-US" sz="2000" dirty="0">
                <a:effectLst/>
                <a:latin typeface="Calibri" panose="020F0502020204030204" pitchFamily="34" charset="0"/>
                <a:ea typeface="Times New Roman" panose="02020603050405020304" pitchFamily="18" charset="0"/>
                <a:cs typeface="Calibri" panose="020F0502020204030204" pitchFamily="34" charset="0"/>
              </a:rPr>
              <a:t>/A increase in marketable fruit when compared with untreated fruit.</a:t>
            </a:r>
          </a:p>
          <a:p>
            <a:pPr marR="0">
              <a:lnSpc>
                <a:spcPct val="107000"/>
              </a:lnSpc>
              <a:spcBef>
                <a:spcPts val="35"/>
              </a:spcBef>
              <a:spcAft>
                <a:spcPts val="35"/>
              </a:spcAft>
            </a:pPr>
            <a:endParaRPr lang="en-US" sz="2000" dirty="0">
              <a:latin typeface="Calibri" panose="020F0502020204030204" pitchFamily="34" charset="0"/>
              <a:ea typeface="Times New Roman" panose="02020603050405020304" pitchFamily="18" charset="0"/>
              <a:cs typeface="Calibri" panose="020F0502020204030204" pitchFamily="34" charset="0"/>
            </a:endParaRPr>
          </a:p>
        </p:txBody>
      </p:sp>
      <p:grpSp>
        <p:nvGrpSpPr>
          <p:cNvPr id="2" name="Group 1">
            <a:extLst>
              <a:ext uri="{FF2B5EF4-FFF2-40B4-BE49-F238E27FC236}">
                <a16:creationId xmlns:a16="http://schemas.microsoft.com/office/drawing/2014/main" id="{E24A1D88-75AC-2FA5-5E95-D9DB6344E236}"/>
              </a:ext>
            </a:extLst>
          </p:cNvPr>
          <p:cNvGrpSpPr/>
          <p:nvPr/>
        </p:nvGrpSpPr>
        <p:grpSpPr>
          <a:xfrm>
            <a:off x="5599611" y="671165"/>
            <a:ext cx="5982789" cy="4571395"/>
            <a:chOff x="1029433" y="1396721"/>
            <a:chExt cx="5381415" cy="3938954"/>
          </a:xfrm>
        </p:grpSpPr>
        <p:grpSp>
          <p:nvGrpSpPr>
            <p:cNvPr id="3" name="Group 2">
              <a:extLst>
                <a:ext uri="{FF2B5EF4-FFF2-40B4-BE49-F238E27FC236}">
                  <a16:creationId xmlns:a16="http://schemas.microsoft.com/office/drawing/2014/main" id="{FD4084D4-BE4C-5D58-E751-2F22B8BEA7FB}"/>
                </a:ext>
              </a:extLst>
            </p:cNvPr>
            <p:cNvGrpSpPr/>
            <p:nvPr/>
          </p:nvGrpSpPr>
          <p:grpSpPr>
            <a:xfrm>
              <a:off x="1029433" y="1460085"/>
              <a:ext cx="5216979" cy="3812226"/>
              <a:chOff x="0" y="-149799"/>
              <a:chExt cx="5191125" cy="3807635"/>
            </a:xfrm>
          </p:grpSpPr>
          <p:graphicFrame>
            <p:nvGraphicFramePr>
              <p:cNvPr id="5" name="Chart 4">
                <a:extLst>
                  <a:ext uri="{FF2B5EF4-FFF2-40B4-BE49-F238E27FC236}">
                    <a16:creationId xmlns:a16="http://schemas.microsoft.com/office/drawing/2014/main" id="{D1CDC221-1DF2-DA52-883A-5295DA8B0DFC}"/>
                  </a:ext>
                </a:extLst>
              </p:cNvPr>
              <p:cNvGraphicFramePr/>
              <p:nvPr/>
            </p:nvGraphicFramePr>
            <p:xfrm>
              <a:off x="0" y="-149799"/>
              <a:ext cx="5191125" cy="380763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2">
                <a:extLst>
                  <a:ext uri="{FF2B5EF4-FFF2-40B4-BE49-F238E27FC236}">
                    <a16:creationId xmlns:a16="http://schemas.microsoft.com/office/drawing/2014/main" id="{394B2E2B-11A0-1E58-B460-1A5663FF0068}"/>
                  </a:ext>
                </a:extLst>
              </p:cNvPr>
              <p:cNvSpPr txBox="1"/>
              <p:nvPr/>
            </p:nvSpPr>
            <p:spPr>
              <a:xfrm>
                <a:off x="4411021" y="72270"/>
                <a:ext cx="352425" cy="2762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a:solidFill>
                      <a:schemeClr val="bg2">
                        <a:lumMod val="10000"/>
                      </a:schemeClr>
                    </a:solidFill>
                  </a:rPr>
                  <a:t>a</a:t>
                </a:r>
              </a:p>
            </p:txBody>
          </p:sp>
        </p:grpSp>
        <p:sp>
          <p:nvSpPr>
            <p:cNvPr id="4" name="Rectangle 3">
              <a:extLst>
                <a:ext uri="{FF2B5EF4-FFF2-40B4-BE49-F238E27FC236}">
                  <a16:creationId xmlns:a16="http://schemas.microsoft.com/office/drawing/2014/main" id="{9C25753C-627B-4225-D4ED-073890185EB2}"/>
                </a:ext>
              </a:extLst>
            </p:cNvPr>
            <p:cNvSpPr/>
            <p:nvPr/>
          </p:nvSpPr>
          <p:spPr>
            <a:xfrm>
              <a:off x="1029433" y="1396721"/>
              <a:ext cx="5381415" cy="393895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5298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ABEC3A-DDCA-4AE4-A36D-E0ECEB35D40E}"/>
              </a:ext>
            </a:extLst>
          </p:cNvPr>
          <p:cNvPicPr>
            <a:picLocks noChangeAspect="1"/>
          </p:cNvPicPr>
          <p:nvPr/>
        </p:nvPicPr>
        <p:blipFill>
          <a:blip r:embed="rId3"/>
          <a:stretch>
            <a:fillRect/>
          </a:stretch>
        </p:blipFill>
        <p:spPr>
          <a:xfrm>
            <a:off x="1246088" y="356050"/>
            <a:ext cx="3437047" cy="812856"/>
          </a:xfrm>
          <a:prstGeom prst="rect">
            <a:avLst/>
          </a:prstGeom>
        </p:spPr>
      </p:pic>
      <p:sp>
        <p:nvSpPr>
          <p:cNvPr id="6" name="TextBox 5">
            <a:extLst>
              <a:ext uri="{FF2B5EF4-FFF2-40B4-BE49-F238E27FC236}">
                <a16:creationId xmlns:a16="http://schemas.microsoft.com/office/drawing/2014/main" id="{F27B0BF7-5E90-492D-AE24-BE612C6C3B71}"/>
              </a:ext>
            </a:extLst>
          </p:cNvPr>
          <p:cNvSpPr txBox="1"/>
          <p:nvPr/>
        </p:nvSpPr>
        <p:spPr>
          <a:xfrm>
            <a:off x="342341" y="1651494"/>
            <a:ext cx="5244543" cy="378565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50" b="1" dirty="0">
                <a:solidFill>
                  <a:schemeClr val="bg2">
                    <a:lumMod val="10000"/>
                  </a:schemeClr>
                </a:solidFill>
              </a:rPr>
              <a:t>Best to have a specific approach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50" b="1" dirty="0">
                <a:solidFill>
                  <a:schemeClr val="bg2">
                    <a:lumMod val="10000"/>
                  </a:schemeClr>
                </a:solidFill>
              </a:rPr>
              <a:t>Application Methods</a:t>
            </a:r>
          </a:p>
          <a:p>
            <a:pPr marR="0" lvl="0" algn="l" defTabSz="914400" rtl="0" eaLnBrk="1" fontAlgn="auto" latinLnBrk="0" hangingPunct="1">
              <a:lnSpc>
                <a:spcPct val="100000"/>
              </a:lnSpc>
              <a:spcBef>
                <a:spcPts val="0"/>
              </a:spcBef>
              <a:spcAft>
                <a:spcPts val="0"/>
              </a:spcAft>
              <a:buClrTx/>
              <a:buSzTx/>
              <a:tabLst/>
              <a:defRPr/>
            </a:pPr>
            <a:endParaRPr lang="en-US" sz="800" b="1" dirty="0">
              <a:solidFill>
                <a:schemeClr val="bg2">
                  <a:lumMod val="10000"/>
                </a:schemeClr>
              </a:solidFill>
            </a:endParaRPr>
          </a:p>
          <a:p>
            <a:pPr marL="914400" lvl="1" indent="-457200">
              <a:buFont typeface="Courier New" panose="02070309020205020404" pitchFamily="49" charset="0"/>
              <a:buChar char="o"/>
              <a:defRPr/>
            </a:pPr>
            <a:r>
              <a:rPr lang="en-US" sz="2650" dirty="0">
                <a:solidFill>
                  <a:schemeClr val="bg2">
                    <a:lumMod val="10000"/>
                  </a:schemeClr>
                </a:solidFill>
              </a:rPr>
              <a:t>Foliar - </a:t>
            </a:r>
            <a:r>
              <a:rPr kumimoji="0" lang="en-US" sz="2650" b="0" i="0" u="none" strike="noStrike" kern="1200" cap="none" spc="0" normalizeH="0" baseline="0" noProof="0" dirty="0">
                <a:ln>
                  <a:noFill/>
                </a:ln>
                <a:solidFill>
                  <a:schemeClr val="bg2">
                    <a:lumMod val="10000"/>
                  </a:schemeClr>
                </a:solidFill>
                <a:effectLst/>
                <a:uLnTx/>
                <a:uFillTx/>
                <a:ea typeface="+mn-ea"/>
                <a:cs typeface="+mn-cs"/>
              </a:rPr>
              <a:t>coverage is key</a:t>
            </a:r>
            <a:endParaRPr lang="en-US" sz="2650" dirty="0">
              <a:solidFill>
                <a:schemeClr val="bg2">
                  <a:lumMod val="10000"/>
                </a:schemeClr>
              </a:solidFill>
            </a:endParaRPr>
          </a:p>
          <a:p>
            <a:pPr marL="914400" lvl="1" indent="-457200">
              <a:buFont typeface="Courier New" panose="02070309020205020404" pitchFamily="49" charset="0"/>
              <a:buChar char="o"/>
              <a:defRPr/>
            </a:pPr>
            <a:r>
              <a:rPr lang="en-US" sz="2650" dirty="0">
                <a:solidFill>
                  <a:schemeClr val="bg2">
                    <a:lumMod val="10000"/>
                  </a:schemeClr>
                </a:solidFill>
              </a:rPr>
              <a:t>Foliar rates - depends on water volume and crop</a:t>
            </a:r>
          </a:p>
          <a:p>
            <a:pPr marL="914400" lvl="1" indent="-457200">
              <a:buFont typeface="Courier New" panose="02070309020205020404" pitchFamily="49" charset="0"/>
              <a:buChar char="o"/>
              <a:defRPr/>
            </a:pPr>
            <a:r>
              <a:rPr lang="en-US" sz="2650" dirty="0">
                <a:solidFill>
                  <a:schemeClr val="bg2">
                    <a:lumMod val="10000"/>
                  </a:schemeClr>
                </a:solidFill>
              </a:rPr>
              <a:t>One hour rain fastness</a:t>
            </a:r>
            <a:endParaRPr kumimoji="0" lang="en-US" sz="2650" b="0" i="0" u="none" strike="noStrike" kern="1200" cap="none" spc="0" normalizeH="0" baseline="0" noProof="0" dirty="0">
              <a:ln>
                <a:noFill/>
              </a:ln>
              <a:solidFill>
                <a:schemeClr val="bg2">
                  <a:lumMod val="10000"/>
                </a:schemeClr>
              </a:solidFill>
              <a:effectLst/>
              <a:uLnTx/>
              <a:uFillTx/>
              <a:ea typeface="+mn-ea"/>
              <a:cs typeface="+mn-cs"/>
            </a:endParaRPr>
          </a:p>
          <a:p>
            <a:pPr marL="914400" lvl="1" indent="-457200">
              <a:buFont typeface="Courier New" panose="02070309020205020404" pitchFamily="49" charset="0"/>
              <a:buChar char="o"/>
              <a:defRPr/>
            </a:pPr>
            <a:r>
              <a:rPr lang="en-US" sz="2650" dirty="0">
                <a:solidFill>
                  <a:schemeClr val="bg2">
                    <a:lumMod val="10000"/>
                  </a:schemeClr>
                </a:solidFill>
                <a:latin typeface="quasimoda"/>
              </a:rPr>
              <a:t>Always follow the label</a:t>
            </a:r>
            <a:endParaRPr kumimoji="0" lang="en-US" sz="2650" i="0" u="none" strike="noStrike" kern="1200" cap="none" spc="0" normalizeH="0" baseline="0" noProof="0" dirty="0">
              <a:ln>
                <a:noFill/>
              </a:ln>
              <a:solidFill>
                <a:schemeClr val="bg2">
                  <a:lumMod val="10000"/>
                </a:schemeClr>
              </a:solidFill>
              <a:effectLst/>
              <a:uLnTx/>
              <a:uFillTx/>
              <a:latin typeface="quasimoda"/>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2">
                  <a:lumMod val="10000"/>
                </a:schemeClr>
              </a:solidFill>
              <a:effectLst/>
              <a:uLnTx/>
              <a:uFillTx/>
              <a:latin typeface="quasimoda"/>
              <a:ea typeface="+mn-ea"/>
              <a:cs typeface="+mn-cs"/>
            </a:endParaRPr>
          </a:p>
        </p:txBody>
      </p:sp>
      <p:pic>
        <p:nvPicPr>
          <p:cNvPr id="7" name="Picture 6">
            <a:extLst>
              <a:ext uri="{FF2B5EF4-FFF2-40B4-BE49-F238E27FC236}">
                <a16:creationId xmlns:a16="http://schemas.microsoft.com/office/drawing/2014/main" id="{DB7D2C9A-BA12-43DF-97C0-A6A66BA90F2E}"/>
              </a:ext>
            </a:extLst>
          </p:cNvPr>
          <p:cNvPicPr>
            <a:picLocks noChangeAspect="1"/>
          </p:cNvPicPr>
          <p:nvPr/>
        </p:nvPicPr>
        <p:blipFill>
          <a:blip r:embed="rId4"/>
          <a:stretch>
            <a:fillRect/>
          </a:stretch>
        </p:blipFill>
        <p:spPr>
          <a:xfrm>
            <a:off x="5958674" y="657225"/>
            <a:ext cx="6098460" cy="5112396"/>
          </a:xfrm>
          <a:prstGeom prst="rect">
            <a:avLst/>
          </a:prstGeom>
        </p:spPr>
      </p:pic>
    </p:spTree>
    <p:extLst>
      <p:ext uri="{BB962C8B-B14F-4D97-AF65-F5344CB8AC3E}">
        <p14:creationId xmlns:p14="http://schemas.microsoft.com/office/powerpoint/2010/main" val="354318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9CA6-E148-D52C-1755-B531FCC45B35}"/>
              </a:ext>
            </a:extLst>
          </p:cNvPr>
          <p:cNvSpPr>
            <a:spLocks noGrp="1"/>
          </p:cNvSpPr>
          <p:nvPr>
            <p:ph type="title"/>
          </p:nvPr>
        </p:nvSpPr>
        <p:spPr/>
        <p:txBody>
          <a:bodyPr/>
          <a:lstStyle/>
          <a:p>
            <a:r>
              <a:rPr lang="en-US" b="1" dirty="0">
                <a:solidFill>
                  <a:schemeClr val="bg2">
                    <a:lumMod val="10000"/>
                  </a:schemeClr>
                </a:solidFill>
              </a:rPr>
              <a:t>Vapor Gard Review </a:t>
            </a:r>
            <a:endParaRPr lang="en-US" dirty="0"/>
          </a:p>
        </p:txBody>
      </p:sp>
      <p:graphicFrame>
        <p:nvGraphicFramePr>
          <p:cNvPr id="24" name="Content Placeholder 1">
            <a:extLst>
              <a:ext uri="{FF2B5EF4-FFF2-40B4-BE49-F238E27FC236}">
                <a16:creationId xmlns:a16="http://schemas.microsoft.com/office/drawing/2014/main" id="{49EBC3B0-FD57-19A4-237C-DA40F9E3035B}"/>
              </a:ext>
            </a:extLst>
          </p:cNvPr>
          <p:cNvGraphicFramePr>
            <a:graphicFrameLocks noGrp="1"/>
          </p:cNvGraphicFramePr>
          <p:nvPr>
            <p:ph sz="quarter" idx="10"/>
            <p:extLst>
              <p:ext uri="{D42A27DB-BD31-4B8C-83A1-F6EECF244321}">
                <p14:modId xmlns:p14="http://schemas.microsoft.com/office/powerpoint/2010/main" val="1686558090"/>
              </p:ext>
            </p:extLst>
          </p:nvPr>
        </p:nvGraphicFramePr>
        <p:xfrm>
          <a:off x="393823" y="1171644"/>
          <a:ext cx="5926591" cy="4857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a:extLst>
              <a:ext uri="{FF2B5EF4-FFF2-40B4-BE49-F238E27FC236}">
                <a16:creationId xmlns:a16="http://schemas.microsoft.com/office/drawing/2014/main" id="{0C2226C8-590F-454C-AED2-AA4F150E4D43}"/>
              </a:ext>
            </a:extLst>
          </p:cNvPr>
          <p:cNvPicPr>
            <a:picLocks noChangeAspect="1"/>
          </p:cNvPicPr>
          <p:nvPr/>
        </p:nvPicPr>
        <p:blipFill>
          <a:blip r:embed="rId8"/>
          <a:stretch>
            <a:fillRect/>
          </a:stretch>
        </p:blipFill>
        <p:spPr>
          <a:xfrm>
            <a:off x="2421510" y="3297621"/>
            <a:ext cx="1871215" cy="605412"/>
          </a:xfrm>
          <a:prstGeom prst="rect">
            <a:avLst/>
          </a:prstGeom>
        </p:spPr>
      </p:pic>
      <p:pic>
        <p:nvPicPr>
          <p:cNvPr id="4" name="Picture 2" descr="Maybe next time you'll try a little sunscreen...😂 #Sunburnt ...">
            <a:extLst>
              <a:ext uri="{FF2B5EF4-FFF2-40B4-BE49-F238E27FC236}">
                <a16:creationId xmlns:a16="http://schemas.microsoft.com/office/drawing/2014/main" id="{685EB37E-94A7-BB2C-2487-A4F0C2B27CA8}"/>
              </a:ext>
            </a:extLst>
          </p:cNvPr>
          <p:cNvPicPr>
            <a:picLocks noGrp="1" noChangeAspect="1" noChangeArrowheads="1"/>
          </p:cNvPicPr>
          <p:nvPr>
            <p:ph sz="quarter" idx="11"/>
          </p:nvPr>
        </p:nvPicPr>
        <p:blipFill>
          <a:blip r:embed="rId9">
            <a:extLst>
              <a:ext uri="{28A0092B-C50C-407E-A947-70E740481C1C}">
                <a14:useLocalDpi xmlns:a14="http://schemas.microsoft.com/office/drawing/2010/main" val="0"/>
              </a:ext>
            </a:extLst>
          </a:blip>
          <a:srcRect/>
          <a:stretch>
            <a:fillRect/>
          </a:stretch>
        </p:blipFill>
        <p:spPr bwMode="auto">
          <a:xfrm>
            <a:off x="7490131" y="1782442"/>
            <a:ext cx="3693685" cy="3635770"/>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34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DE2F9-3293-4413-AB0D-7040B2B7ED9F}"/>
              </a:ext>
            </a:extLst>
          </p:cNvPr>
          <p:cNvSpPr txBox="1"/>
          <p:nvPr/>
        </p:nvSpPr>
        <p:spPr>
          <a:xfrm>
            <a:off x="2236507" y="2705725"/>
            <a:ext cx="7718985" cy="1446550"/>
          </a:xfrm>
          <a:prstGeom prst="rect">
            <a:avLst/>
          </a:prstGeom>
          <a:noFill/>
        </p:spPr>
        <p:txBody>
          <a:bodyPr wrap="square" rtlCol="0">
            <a:spAutoFit/>
          </a:bodyPr>
          <a:lstStyle/>
          <a:p>
            <a:pPr algn="ctr"/>
            <a:r>
              <a:rPr lang="en-US" sz="8800" b="1" dirty="0"/>
              <a:t>Questions?</a:t>
            </a:r>
          </a:p>
        </p:txBody>
      </p:sp>
    </p:spTree>
    <p:extLst>
      <p:ext uri="{BB962C8B-B14F-4D97-AF65-F5344CB8AC3E}">
        <p14:creationId xmlns:p14="http://schemas.microsoft.com/office/powerpoint/2010/main" val="3170364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572B98-E32D-4A1C-8C0D-A3A3B00A4D0C}"/>
              </a:ext>
            </a:extLst>
          </p:cNvPr>
          <p:cNvSpPr txBox="1"/>
          <p:nvPr/>
        </p:nvSpPr>
        <p:spPr>
          <a:xfrm>
            <a:off x="2396971" y="5335480"/>
            <a:ext cx="5894773" cy="830997"/>
          </a:xfrm>
          <a:prstGeom prst="rect">
            <a:avLst/>
          </a:prstGeom>
          <a:noFill/>
        </p:spPr>
        <p:txBody>
          <a:bodyPr wrap="square" rtlCol="0">
            <a:spAutoFit/>
          </a:bodyPr>
          <a:lstStyle/>
          <a:p>
            <a:r>
              <a:rPr lang="en-US" sz="4800" dirty="0">
                <a:solidFill>
                  <a:schemeClr val="bg1"/>
                </a:solidFill>
              </a:rPr>
              <a:t>Thank you!</a:t>
            </a:r>
          </a:p>
        </p:txBody>
      </p:sp>
    </p:spTree>
    <p:extLst>
      <p:ext uri="{BB962C8B-B14F-4D97-AF65-F5344CB8AC3E}">
        <p14:creationId xmlns:p14="http://schemas.microsoft.com/office/powerpoint/2010/main" val="3476214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AD53E30-8197-9D69-3582-EFCD2D1BFDFA}"/>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24510" b="26005"/>
          <a:stretch>
            <a:fillRect/>
          </a:stretch>
        </p:blipFill>
        <p:spPr bwMode="auto">
          <a:xfrm>
            <a:off x="754144" y="1255868"/>
            <a:ext cx="4522142" cy="485480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CEA3CEF6-6A11-34E7-8227-B8CB6F9A592B}"/>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20026" b="20129"/>
          <a:stretch>
            <a:fillRect/>
          </a:stretch>
        </p:blipFill>
        <p:spPr bwMode="auto">
          <a:xfrm>
            <a:off x="5410986" y="904973"/>
            <a:ext cx="4279768" cy="5556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0658F24-7D25-E15F-500C-A324133FF94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FBCD6CB7-26F6-5420-7010-41D5B09CEDD9}"/>
              </a:ext>
            </a:extLst>
          </p:cNvPr>
          <p:cNvSpPr>
            <a:spLocks noChangeArrowheads="1"/>
          </p:cNvSpPr>
          <p:nvPr/>
        </p:nvSpPr>
        <p:spPr bwMode="auto">
          <a:xfrm>
            <a:off x="0" y="655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0699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a:extLst>
              <a:ext uri="{FF2B5EF4-FFF2-40B4-BE49-F238E27FC236}">
                <a16:creationId xmlns:a16="http://schemas.microsoft.com/office/drawing/2014/main" id="{456FC66B-CB4B-6617-E179-35B956ADE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33" r="24621" b="-2"/>
          <a:stretch/>
        </p:blipFill>
        <p:spPr bwMode="auto">
          <a:xfrm>
            <a:off x="838199" y="557188"/>
            <a:ext cx="3462131" cy="5751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CE05C303-54EB-70F0-0315-24EABFD99F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81" r="12033" b="-2"/>
          <a:stretch/>
        </p:blipFill>
        <p:spPr bwMode="auto">
          <a:xfrm>
            <a:off x="4459582" y="557188"/>
            <a:ext cx="3295096" cy="5751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F849E745-120E-31EE-3E4F-62C2E41689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25" r="8432" b="-2"/>
          <a:stretch/>
        </p:blipFill>
        <p:spPr bwMode="auto">
          <a:xfrm>
            <a:off x="7913930" y="557188"/>
            <a:ext cx="3439859" cy="5751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593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88559-EF47-B571-3D4A-0972CDD2503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solidFill>
                  <a:schemeClr val="tx1"/>
                </a:solidFill>
              </a:rPr>
              <a:t>Almond Industry in CA</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6AD2CC0-5288-BCA7-20AB-201CC4A828D9}"/>
              </a:ext>
            </a:extLst>
          </p:cNvPr>
          <p:cNvSpPr txBox="1"/>
          <p:nvPr/>
        </p:nvSpPr>
        <p:spPr>
          <a:xfrm>
            <a:off x="319283" y="2277196"/>
            <a:ext cx="4564966" cy="3320668"/>
          </a:xfrm>
          <a:prstGeom prst="rect">
            <a:avLst/>
          </a:prstGeom>
          <a:solidFill>
            <a:schemeClr val="bg1"/>
          </a:solidFill>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1600" b="0" i="0" dirty="0">
                <a:effectLst/>
              </a:rPr>
              <a:t>California produces 80% of the world's almonds and 100% of the United States commercial supply</a:t>
            </a:r>
          </a:p>
          <a:p>
            <a:pPr indent="-228600">
              <a:lnSpc>
                <a:spcPct val="90000"/>
              </a:lnSpc>
              <a:spcAft>
                <a:spcPts val="600"/>
              </a:spcAft>
              <a:buFont typeface="Arial" panose="020B0604020202020204" pitchFamily="34" charset="0"/>
              <a:buChar char="•"/>
            </a:pPr>
            <a:endParaRPr lang="en-US" sz="1600" b="0" i="0" dirty="0">
              <a:effectLst/>
            </a:endParaRPr>
          </a:p>
          <a:p>
            <a:pPr marL="285750" indent="-228600">
              <a:lnSpc>
                <a:spcPct val="90000"/>
              </a:lnSpc>
              <a:spcAft>
                <a:spcPts val="600"/>
              </a:spcAft>
              <a:buFont typeface="Arial" panose="020B0604020202020204" pitchFamily="34" charset="0"/>
              <a:buChar char="•"/>
            </a:pPr>
            <a:r>
              <a:rPr lang="en-US" sz="1600" b="0" i="0" dirty="0">
                <a:effectLst/>
              </a:rPr>
              <a:t>In 2020, 1.25 million acres (5,100 km</a:t>
            </a:r>
            <a:r>
              <a:rPr lang="en-US" sz="1600" b="0" i="0" baseline="30000" dirty="0">
                <a:effectLst/>
              </a:rPr>
              <a:t>2</a:t>
            </a:r>
            <a:r>
              <a:rPr lang="en-US" sz="1600" b="0" i="0" dirty="0">
                <a:effectLst/>
              </a:rPr>
              <a:t>) devoted to almond farming in California, producing 2.8 billion pounds (1.3 Mt).</a:t>
            </a:r>
          </a:p>
          <a:p>
            <a:pPr indent="-228600">
              <a:lnSpc>
                <a:spcPct val="90000"/>
              </a:lnSpc>
              <a:spcAft>
                <a:spcPts val="600"/>
              </a:spcAft>
              <a:buFont typeface="Arial" panose="020B0604020202020204" pitchFamily="34" charset="0"/>
              <a:buChar char="•"/>
            </a:pPr>
            <a:endParaRPr lang="en-US" sz="1600" b="0" i="0" dirty="0">
              <a:effectLst/>
            </a:endParaRPr>
          </a:p>
          <a:p>
            <a:pPr marL="285750" indent="-228600">
              <a:lnSpc>
                <a:spcPct val="90000"/>
              </a:lnSpc>
              <a:spcAft>
                <a:spcPts val="600"/>
              </a:spcAft>
              <a:buFont typeface="Arial" panose="020B0604020202020204" pitchFamily="34" charset="0"/>
              <a:buChar char="•"/>
            </a:pPr>
            <a:r>
              <a:rPr lang="en-US" sz="1600" b="0" i="0" dirty="0">
                <a:effectLst/>
              </a:rPr>
              <a:t>Almonds are the state's most valuable export crop. </a:t>
            </a:r>
          </a:p>
          <a:p>
            <a:pPr marL="285750"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1600" b="0" i="0" dirty="0">
                <a:effectLst/>
              </a:rPr>
              <a:t>$4.9 billion worth exported to foreign countries in 2019, about 22% of the state's total agricultural exports, with the </a:t>
            </a:r>
            <a:r>
              <a:rPr lang="en-US" sz="1600" b="0" i="0" u="none" strike="noStrike" dirty="0">
                <a:effectLst/>
              </a:rPr>
              <a:t>European Union, India and China as leading destinations.</a:t>
            </a:r>
          </a:p>
          <a:p>
            <a:pPr indent="-228600">
              <a:lnSpc>
                <a:spcPct val="90000"/>
              </a:lnSpc>
              <a:spcAft>
                <a:spcPts val="600"/>
              </a:spcAft>
              <a:buFont typeface="Arial" panose="020B0604020202020204" pitchFamily="34" charset="0"/>
              <a:buChar char="•"/>
            </a:pPr>
            <a:endParaRPr lang="en-US" sz="1600" b="0" i="0" dirty="0">
              <a:effectLst/>
            </a:endParaRPr>
          </a:p>
        </p:txBody>
      </p:sp>
      <p:pic>
        <p:nvPicPr>
          <p:cNvPr id="7" name="Picture 6">
            <a:extLst>
              <a:ext uri="{FF2B5EF4-FFF2-40B4-BE49-F238E27FC236}">
                <a16:creationId xmlns:a16="http://schemas.microsoft.com/office/drawing/2014/main" id="{EC5952D1-5A91-B0BC-D5CE-179E995AB447}"/>
              </a:ext>
            </a:extLst>
          </p:cNvPr>
          <p:cNvPicPr>
            <a:picLocks noChangeAspect="1"/>
          </p:cNvPicPr>
          <p:nvPr/>
        </p:nvPicPr>
        <p:blipFill rotWithShape="1">
          <a:blip r:embed="rId2"/>
          <a:srcRect l="21864" r="1920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a:extLst>
              <a:ext uri="{FF2B5EF4-FFF2-40B4-BE49-F238E27FC236}">
                <a16:creationId xmlns:a16="http://schemas.microsoft.com/office/drawing/2014/main" id="{8D6B412E-CED2-48E0-E78F-6D410D09A5AD}"/>
              </a:ext>
            </a:extLst>
          </p:cNvPr>
          <p:cNvPicPr>
            <a:picLocks noChangeAspect="1"/>
          </p:cNvPicPr>
          <p:nvPr/>
        </p:nvPicPr>
        <p:blipFill>
          <a:blip r:embed="rId3"/>
          <a:stretch>
            <a:fillRect/>
          </a:stretch>
        </p:blipFill>
        <p:spPr>
          <a:xfrm>
            <a:off x="359874" y="398914"/>
            <a:ext cx="4524375" cy="1809750"/>
          </a:xfrm>
          <a:prstGeom prst="rect">
            <a:avLst/>
          </a:prstGeom>
        </p:spPr>
      </p:pic>
      <p:sp>
        <p:nvSpPr>
          <p:cNvPr id="11" name="TextBox 10">
            <a:extLst>
              <a:ext uri="{FF2B5EF4-FFF2-40B4-BE49-F238E27FC236}">
                <a16:creationId xmlns:a16="http://schemas.microsoft.com/office/drawing/2014/main" id="{AEA7FD45-3AD1-A010-1CFA-F5B8B16F4880}"/>
              </a:ext>
            </a:extLst>
          </p:cNvPr>
          <p:cNvSpPr txBox="1"/>
          <p:nvPr/>
        </p:nvSpPr>
        <p:spPr>
          <a:xfrm>
            <a:off x="2622061" y="6532631"/>
            <a:ext cx="3021678" cy="246221"/>
          </a:xfrm>
          <a:prstGeom prst="rect">
            <a:avLst/>
          </a:prstGeom>
          <a:noFill/>
        </p:spPr>
        <p:txBody>
          <a:bodyPr wrap="square">
            <a:spAutoFit/>
          </a:bodyPr>
          <a:lstStyle/>
          <a:p>
            <a:r>
              <a:rPr lang="en-US" sz="1000" dirty="0">
                <a:solidFill>
                  <a:schemeClr val="bg1">
                    <a:lumMod val="50000"/>
                  </a:schemeClr>
                </a:solidFill>
              </a:rPr>
              <a:t>https://en.wikipedia.org/wiki/Almonds_in_California</a:t>
            </a:r>
          </a:p>
        </p:txBody>
      </p:sp>
    </p:spTree>
    <p:extLst>
      <p:ext uri="{BB962C8B-B14F-4D97-AF65-F5344CB8AC3E}">
        <p14:creationId xmlns:p14="http://schemas.microsoft.com/office/powerpoint/2010/main" val="292365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617913-3E5C-0766-233D-B5C567A36A24}"/>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a:solidFill>
                  <a:srgbClr val="FFFFFF"/>
                </a:solidFill>
                <a:latin typeface="+mj-lt"/>
                <a:ea typeface="+mj-ea"/>
                <a:cs typeface="+mj-cs"/>
              </a:rPr>
              <a:t>Mature Orchard Water Use</a:t>
            </a:r>
          </a:p>
        </p:txBody>
      </p:sp>
      <p:pic>
        <p:nvPicPr>
          <p:cNvPr id="5" name="Picture 4" descr="Chart, bar chart, histogram&#10;&#10;Description automatically generated">
            <a:extLst>
              <a:ext uri="{FF2B5EF4-FFF2-40B4-BE49-F238E27FC236}">
                <a16:creationId xmlns:a16="http://schemas.microsoft.com/office/drawing/2014/main" id="{52A8C7C9-E5A9-142C-342D-BA91D2BA5CB9}"/>
              </a:ext>
            </a:extLst>
          </p:cNvPr>
          <p:cNvPicPr>
            <a:picLocks noChangeAspect="1"/>
          </p:cNvPicPr>
          <p:nvPr/>
        </p:nvPicPr>
        <p:blipFill>
          <a:blip r:embed="rId2"/>
          <a:stretch>
            <a:fillRect/>
          </a:stretch>
        </p:blipFill>
        <p:spPr>
          <a:xfrm>
            <a:off x="4787364" y="519668"/>
            <a:ext cx="6780700" cy="5150367"/>
          </a:xfrm>
          <a:prstGeom prst="rect">
            <a:avLst/>
          </a:prstGeom>
        </p:spPr>
      </p:pic>
      <p:sp>
        <p:nvSpPr>
          <p:cNvPr id="7" name="TextBox 6">
            <a:extLst>
              <a:ext uri="{FF2B5EF4-FFF2-40B4-BE49-F238E27FC236}">
                <a16:creationId xmlns:a16="http://schemas.microsoft.com/office/drawing/2014/main" id="{C4BD247E-A06C-5A77-CE7F-B783E0B20E37}"/>
              </a:ext>
            </a:extLst>
          </p:cNvPr>
          <p:cNvSpPr txBox="1"/>
          <p:nvPr/>
        </p:nvSpPr>
        <p:spPr>
          <a:xfrm>
            <a:off x="5350747" y="5876667"/>
            <a:ext cx="6440992" cy="461665"/>
          </a:xfrm>
          <a:prstGeom prst="rect">
            <a:avLst/>
          </a:prstGeom>
          <a:noFill/>
        </p:spPr>
        <p:txBody>
          <a:bodyPr wrap="square">
            <a:spAutoFit/>
          </a:bodyPr>
          <a:lstStyle/>
          <a:p>
            <a:r>
              <a:rPr lang="en-US" sz="1200" dirty="0">
                <a:solidFill>
                  <a:schemeClr val="bg1">
                    <a:lumMod val="50000"/>
                  </a:schemeClr>
                </a:solidFill>
              </a:rPr>
              <a:t>https://www.almonds.com/sites/default/files/2020-02/Almond-Irrigation-Improvement-Continuum.pdf</a:t>
            </a:r>
          </a:p>
        </p:txBody>
      </p:sp>
    </p:spTree>
    <p:extLst>
      <p:ext uri="{BB962C8B-B14F-4D97-AF65-F5344CB8AC3E}">
        <p14:creationId xmlns:p14="http://schemas.microsoft.com/office/powerpoint/2010/main" val="381207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77266B-D1FD-8FEA-2EFA-D2823F95F4DB}"/>
              </a:ext>
            </a:extLst>
          </p:cNvPr>
          <p:cNvSpPr txBox="1"/>
          <p:nvPr/>
        </p:nvSpPr>
        <p:spPr>
          <a:xfrm>
            <a:off x="863018" y="1621347"/>
            <a:ext cx="3940173" cy="2554545"/>
          </a:xfrm>
          <a:prstGeom prst="rect">
            <a:avLst/>
          </a:prstGeom>
          <a:noFill/>
        </p:spPr>
        <p:txBody>
          <a:bodyPr wrap="square">
            <a:spAutoFit/>
          </a:bodyPr>
          <a:lstStyle/>
          <a:p>
            <a:pPr algn="l"/>
            <a:r>
              <a:rPr lang="en-US" sz="2400" b="0" i="0" dirty="0">
                <a:solidFill>
                  <a:srgbClr val="202122"/>
                </a:solidFill>
                <a:effectLst/>
                <a:cs typeface="Calibri" panose="020F0502020204030204" pitchFamily="34" charset="0"/>
              </a:rPr>
              <a:t>In 2021, due to a historic long-term drought in California, production was forecast to decline, and many almond orchards were being abandoned.</a:t>
            </a:r>
            <a:endParaRPr lang="en-US" sz="2400" b="0" i="0" baseline="30000" dirty="0">
              <a:solidFill>
                <a:srgbClr val="3366CC"/>
              </a:solidFill>
              <a:effectLst/>
              <a:cs typeface="Calibri" panose="020F0502020204030204" pitchFamily="34" charset="0"/>
            </a:endParaRPr>
          </a:p>
          <a:p>
            <a:pPr algn="l"/>
            <a:endParaRPr lang="en-US" sz="2400" baseline="30000" dirty="0">
              <a:solidFill>
                <a:srgbClr val="3366CC"/>
              </a:solidFill>
              <a:cs typeface="Calibri" panose="020F0502020204030204" pitchFamily="34" charset="0"/>
            </a:endParaRPr>
          </a:p>
        </p:txBody>
      </p:sp>
      <p:sp>
        <p:nvSpPr>
          <p:cNvPr id="10" name="TextBox 9">
            <a:extLst>
              <a:ext uri="{FF2B5EF4-FFF2-40B4-BE49-F238E27FC236}">
                <a16:creationId xmlns:a16="http://schemas.microsoft.com/office/drawing/2014/main" id="{0C552D74-6360-A80E-7D7A-5C91CDF6798F}"/>
              </a:ext>
            </a:extLst>
          </p:cNvPr>
          <p:cNvSpPr txBox="1"/>
          <p:nvPr/>
        </p:nvSpPr>
        <p:spPr>
          <a:xfrm>
            <a:off x="1369528" y="656969"/>
            <a:ext cx="2999432" cy="646331"/>
          </a:xfrm>
          <a:prstGeom prst="rect">
            <a:avLst/>
          </a:prstGeom>
          <a:noFill/>
        </p:spPr>
        <p:txBody>
          <a:bodyPr wrap="square" rtlCol="0">
            <a:spAutoFit/>
          </a:bodyPr>
          <a:lstStyle/>
          <a:p>
            <a:r>
              <a:rPr lang="en-US" sz="3600" b="1" dirty="0">
                <a:solidFill>
                  <a:schemeClr val="bg2">
                    <a:lumMod val="10000"/>
                  </a:schemeClr>
                </a:solidFill>
                <a:latin typeface="Calibri" panose="020F0502020204030204" pitchFamily="34" charset="0"/>
                <a:cs typeface="Calibri" panose="020F0502020204030204" pitchFamily="34" charset="0"/>
              </a:rPr>
              <a:t>CA Drought</a:t>
            </a:r>
          </a:p>
        </p:txBody>
      </p:sp>
      <p:pic>
        <p:nvPicPr>
          <p:cNvPr id="4" name="Picture 3">
            <a:extLst>
              <a:ext uri="{FF2B5EF4-FFF2-40B4-BE49-F238E27FC236}">
                <a16:creationId xmlns:a16="http://schemas.microsoft.com/office/drawing/2014/main" id="{0932AD2C-9D0B-CE92-DC56-B0B88ED92B44}"/>
              </a:ext>
            </a:extLst>
          </p:cNvPr>
          <p:cNvPicPr>
            <a:picLocks noChangeAspect="1"/>
          </p:cNvPicPr>
          <p:nvPr/>
        </p:nvPicPr>
        <p:blipFill rotWithShape="1">
          <a:blip r:embed="rId3"/>
          <a:srcRect t="28067" b="1"/>
          <a:stretch/>
        </p:blipFill>
        <p:spPr>
          <a:xfrm>
            <a:off x="7089921" y="4310509"/>
            <a:ext cx="2706358" cy="1836921"/>
          </a:xfrm>
          <a:prstGeom prst="rect">
            <a:avLst/>
          </a:prstGeom>
          <a:ln>
            <a:noFill/>
          </a:ln>
        </p:spPr>
      </p:pic>
      <p:grpSp>
        <p:nvGrpSpPr>
          <p:cNvPr id="6" name="Group 5">
            <a:extLst>
              <a:ext uri="{FF2B5EF4-FFF2-40B4-BE49-F238E27FC236}">
                <a16:creationId xmlns:a16="http://schemas.microsoft.com/office/drawing/2014/main" id="{C731BFB9-274B-75A4-5E09-08DBFDCF2B18}"/>
              </a:ext>
            </a:extLst>
          </p:cNvPr>
          <p:cNvGrpSpPr/>
          <p:nvPr/>
        </p:nvGrpSpPr>
        <p:grpSpPr>
          <a:xfrm>
            <a:off x="5394551" y="656970"/>
            <a:ext cx="5172896" cy="3499648"/>
            <a:chOff x="5411038" y="558976"/>
            <a:chExt cx="3944135" cy="3078527"/>
          </a:xfrm>
        </p:grpSpPr>
        <p:grpSp>
          <p:nvGrpSpPr>
            <p:cNvPr id="12" name="Group 11">
              <a:extLst>
                <a:ext uri="{FF2B5EF4-FFF2-40B4-BE49-F238E27FC236}">
                  <a16:creationId xmlns:a16="http://schemas.microsoft.com/office/drawing/2014/main" id="{71CA789F-945A-E486-4D02-C1D707327096}"/>
                </a:ext>
              </a:extLst>
            </p:cNvPr>
            <p:cNvGrpSpPr/>
            <p:nvPr/>
          </p:nvGrpSpPr>
          <p:grpSpPr>
            <a:xfrm>
              <a:off x="5411038" y="897530"/>
              <a:ext cx="3944135" cy="2739973"/>
              <a:chOff x="5059188" y="1048256"/>
              <a:chExt cx="5233046" cy="3238500"/>
            </a:xfrm>
          </p:grpSpPr>
          <p:pic>
            <p:nvPicPr>
              <p:cNvPr id="19" name="Picture 18">
                <a:extLst>
                  <a:ext uri="{FF2B5EF4-FFF2-40B4-BE49-F238E27FC236}">
                    <a16:creationId xmlns:a16="http://schemas.microsoft.com/office/drawing/2014/main" id="{BF2F6F5A-2AA6-B984-ABAA-E69D46B84F26}"/>
                  </a:ext>
                </a:extLst>
              </p:cNvPr>
              <p:cNvPicPr>
                <a:picLocks noChangeAspect="1"/>
              </p:cNvPicPr>
              <p:nvPr/>
            </p:nvPicPr>
            <p:blipFill>
              <a:blip r:embed="rId4"/>
              <a:stretch>
                <a:fillRect/>
              </a:stretch>
            </p:blipFill>
            <p:spPr>
              <a:xfrm>
                <a:off x="5059188" y="1219706"/>
                <a:ext cx="2676525" cy="3067050"/>
              </a:xfrm>
              <a:prstGeom prst="rect">
                <a:avLst/>
              </a:prstGeom>
              <a:ln>
                <a:noFill/>
              </a:ln>
            </p:spPr>
          </p:pic>
          <p:pic>
            <p:nvPicPr>
              <p:cNvPr id="20" name="Picture 19">
                <a:extLst>
                  <a:ext uri="{FF2B5EF4-FFF2-40B4-BE49-F238E27FC236}">
                    <a16:creationId xmlns:a16="http://schemas.microsoft.com/office/drawing/2014/main" id="{0BA1DCEB-AB49-264E-9AC1-34B3430A7DC2}"/>
                  </a:ext>
                </a:extLst>
              </p:cNvPr>
              <p:cNvPicPr>
                <a:picLocks noChangeAspect="1"/>
              </p:cNvPicPr>
              <p:nvPr/>
            </p:nvPicPr>
            <p:blipFill>
              <a:blip r:embed="rId5"/>
              <a:stretch>
                <a:fillRect/>
              </a:stretch>
            </p:blipFill>
            <p:spPr>
              <a:xfrm>
                <a:off x="7587134" y="1048256"/>
                <a:ext cx="2705100" cy="3238500"/>
              </a:xfrm>
              <a:prstGeom prst="rect">
                <a:avLst/>
              </a:prstGeom>
              <a:ln>
                <a:noFill/>
              </a:ln>
            </p:spPr>
          </p:pic>
        </p:grpSp>
        <p:sp>
          <p:nvSpPr>
            <p:cNvPr id="17" name="TextBox 16">
              <a:extLst>
                <a:ext uri="{FF2B5EF4-FFF2-40B4-BE49-F238E27FC236}">
                  <a16:creationId xmlns:a16="http://schemas.microsoft.com/office/drawing/2014/main" id="{888A7521-77B2-1C8B-6084-5A1FFEB5D46E}"/>
                </a:ext>
              </a:extLst>
            </p:cNvPr>
            <p:cNvSpPr txBox="1"/>
            <p:nvPr/>
          </p:nvSpPr>
          <p:spPr>
            <a:xfrm>
              <a:off x="5411038" y="558976"/>
              <a:ext cx="3356149" cy="348238"/>
            </a:xfrm>
            <a:prstGeom prst="rect">
              <a:avLst/>
            </a:prstGeom>
            <a:noFill/>
            <a:ln>
              <a:noFill/>
            </a:ln>
          </p:spPr>
          <p:txBody>
            <a:bodyPr wrap="square" rtlCol="0">
              <a:spAutoFit/>
            </a:bodyPr>
            <a:lstStyle/>
            <a:p>
              <a:r>
                <a:rPr lang="en-US" sz="1400" b="1" dirty="0">
                  <a:solidFill>
                    <a:schemeClr val="bg2">
                      <a:lumMod val="10000"/>
                    </a:schemeClr>
                  </a:solidFill>
                  <a:latin typeface="Calibri" panose="020F0502020204030204" pitchFamily="34" charset="0"/>
                  <a:cs typeface="Calibri" panose="020F0502020204030204" pitchFamily="34" charset="0"/>
                </a:rPr>
                <a:t>October 2021                     September 2022  </a:t>
              </a:r>
            </a:p>
          </p:txBody>
        </p:sp>
      </p:grpSp>
    </p:spTree>
    <p:extLst>
      <p:ext uri="{BB962C8B-B14F-4D97-AF65-F5344CB8AC3E}">
        <p14:creationId xmlns:p14="http://schemas.microsoft.com/office/powerpoint/2010/main" val="192528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39F63-BC0A-3ACD-21EE-711FA7C8FCF4}"/>
              </a:ext>
            </a:extLst>
          </p:cNvPr>
          <p:cNvPicPr>
            <a:picLocks noChangeAspect="1"/>
          </p:cNvPicPr>
          <p:nvPr/>
        </p:nvPicPr>
        <p:blipFill rotWithShape="1">
          <a:blip r:embed="rId2"/>
          <a:srcRect t="1858" r="-1"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Picture 1">
            <a:extLst>
              <a:ext uri="{FF2B5EF4-FFF2-40B4-BE49-F238E27FC236}">
                <a16:creationId xmlns:a16="http://schemas.microsoft.com/office/drawing/2014/main" id="{15366AD3-C865-D603-41C1-4DF20859D2B7}"/>
              </a:ext>
            </a:extLst>
          </p:cNvPr>
          <p:cNvPicPr>
            <a:picLocks noChangeAspect="1"/>
          </p:cNvPicPr>
          <p:nvPr/>
        </p:nvPicPr>
        <p:blipFill rotWithShape="1">
          <a:blip r:embed="rId3"/>
          <a:srcRect l="15741" r="29145"/>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724815566"/>
      </p:ext>
    </p:extLst>
  </p:cSld>
  <p:clrMapOvr>
    <a:masterClrMapping/>
  </p:clrMapOvr>
</p:sld>
</file>

<file path=ppt/theme/theme1.xml><?xml version="1.0" encoding="utf-8"?>
<a:theme xmlns:a="http://schemas.openxmlformats.org/drawingml/2006/main" name="Miller Theme">
  <a:themeElements>
    <a:clrScheme name="Custom 3">
      <a:dk1>
        <a:srgbClr val="565F5F"/>
      </a:dk1>
      <a:lt1>
        <a:srgbClr val="FFFFFF"/>
      </a:lt1>
      <a:dk2>
        <a:srgbClr val="018B52"/>
      </a:dk2>
      <a:lt2>
        <a:srgbClr val="E7E6E6"/>
      </a:lt2>
      <a:accent1>
        <a:srgbClr val="018B52"/>
      </a:accent1>
      <a:accent2>
        <a:srgbClr val="D71F0F"/>
      </a:accent2>
      <a:accent3>
        <a:srgbClr val="565F5F"/>
      </a:accent3>
      <a:accent4>
        <a:srgbClr val="0099D8"/>
      </a:accent4>
      <a:accent5>
        <a:srgbClr val="D83854"/>
      </a:accent5>
      <a:accent6>
        <a:srgbClr val="7166A2"/>
      </a:accent6>
      <a:hlink>
        <a:srgbClr val="10547E"/>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C02F0F08ED4A44B73B171B4FB40269" ma:contentTypeVersion="13" ma:contentTypeDescription="Create a new document." ma:contentTypeScope="" ma:versionID="f5006edb249753447c3b5401b403dd0c">
  <xsd:schema xmlns:xsd="http://www.w3.org/2001/XMLSchema" xmlns:xs="http://www.w3.org/2001/XMLSchema" xmlns:p="http://schemas.microsoft.com/office/2006/metadata/properties" xmlns:ns2="2531955c-dbf7-4ffa-b781-06e721a5aca0" xmlns:ns3="edebfd31-10e4-415e-a497-8e4303ae2cb2" targetNamespace="http://schemas.microsoft.com/office/2006/metadata/properties" ma:root="true" ma:fieldsID="1bf97572a35f8cd038f3bdc8fdb4be0c" ns2:_="" ns3:_="">
    <xsd:import namespace="2531955c-dbf7-4ffa-b781-06e721a5aca0"/>
    <xsd:import namespace="edebfd31-10e4-415e-a497-8e4303ae2c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31955c-dbf7-4ffa-b781-06e721a5aca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ebfd31-10e4-415e-a497-8e4303ae2c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645696-C8D2-4367-AB02-AE7A5BEE2E66}">
  <ds:schemaRefs>
    <ds:schemaRef ds:uri="http://schemas.microsoft.com/sharepoint/v3/contenttype/forms"/>
  </ds:schemaRefs>
</ds:datastoreItem>
</file>

<file path=customXml/itemProps2.xml><?xml version="1.0" encoding="utf-8"?>
<ds:datastoreItem xmlns:ds="http://schemas.openxmlformats.org/officeDocument/2006/customXml" ds:itemID="{8B211317-8BEF-4541-9C11-7314FA0974A9}">
  <ds:schemaRefs>
    <ds:schemaRef ds:uri="84760d77-74d1-4948-a7bc-ea0e1921a42e"/>
    <ds:schemaRef ds:uri="92448a04-c8fc-4b36-b896-d6b098e413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1460875-E8F4-4B29-B775-3986CC70F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31955c-dbf7-4ffa-b781-06e721a5aca0"/>
    <ds:schemaRef ds:uri="edebfd31-10e4-415e-a497-8e4303ae2c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7040</TotalTime>
  <Words>2088</Words>
  <Application>Microsoft Office PowerPoint</Application>
  <PresentationFormat>Widescreen</PresentationFormat>
  <Paragraphs>354</Paragraphs>
  <Slides>49</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Arial</vt:lpstr>
      <vt:lpstr>Arial </vt:lpstr>
      <vt:lpstr>Arial Black</vt:lpstr>
      <vt:lpstr>Arial Narrow</vt:lpstr>
      <vt:lpstr>Calibri</vt:lpstr>
      <vt:lpstr>Courier New</vt:lpstr>
      <vt:lpstr>Microsoft Sans Serif</vt:lpstr>
      <vt:lpstr>Nunito Sans</vt:lpstr>
      <vt:lpstr>quasimoda</vt:lpstr>
      <vt:lpstr>Times New Roman</vt:lpstr>
      <vt:lpstr>Wingdings</vt:lpstr>
      <vt:lpstr>Miller Theme</vt:lpstr>
      <vt:lpstr>PowerPoint Presentation</vt:lpstr>
      <vt:lpstr>History of Miller Longstanding reputation for the highest standards of integrity, quality and corporate responsibility</vt:lpstr>
      <vt:lpstr>Miller Sales Representation </vt:lpstr>
      <vt:lpstr>Effects of Miller’s anti-transpirant, Vapor Gard, on the growth performance of Almonds under drought conditions in California</vt:lpstr>
      <vt:lpstr>PowerPoint Presentation</vt:lpstr>
      <vt:lpstr>Almond Industry in CA</vt:lpstr>
      <vt:lpstr>PowerPoint Presentation</vt:lpstr>
      <vt:lpstr>PowerPoint Presentation</vt:lpstr>
      <vt:lpstr>PowerPoint Presentation</vt:lpstr>
      <vt:lpstr>PowerPoint Presentation</vt:lpstr>
      <vt:lpstr>PowerPoint Presentation</vt:lpstr>
      <vt:lpstr>Stomata </vt:lpstr>
      <vt:lpstr>Transpiration</vt:lpstr>
      <vt:lpstr>Vapor Gard</vt:lpstr>
      <vt:lpstr>PowerPoint Presentation</vt:lpstr>
      <vt:lpstr>Pinolene Overview</vt:lpstr>
      <vt:lpstr>PowerPoint Presentation</vt:lpstr>
      <vt:lpstr>PowerPoint Presentation</vt:lpstr>
      <vt:lpstr>Table Grapes</vt:lpstr>
      <vt:lpstr>Data Collection</vt:lpstr>
      <vt:lpstr>PowerPoint Presentation</vt:lpstr>
      <vt:lpstr>Soil Plant Analysis Development (SPAD) </vt:lpstr>
      <vt:lpstr>Pressure Chamber:</vt:lpstr>
      <vt:lpstr>PowerPoint Presentation</vt:lpstr>
      <vt:lpstr>Interpreting Data: Almonds</vt:lpstr>
      <vt:lpstr>Interpreting Data: Grapes</vt:lpstr>
      <vt:lpstr>PowerPoint Presentation</vt:lpstr>
      <vt:lpstr>Almonds  Rootstock: Hansen  Variety: Shasta  Crop Age: 5 years</vt:lpstr>
      <vt:lpstr>Pressure Chamber Readings – Almonds (Shasta)</vt:lpstr>
      <vt:lpstr>SPAD Meter Readings – Almonds (Shasta)</vt:lpstr>
      <vt:lpstr>NDVI</vt:lpstr>
      <vt:lpstr>Harvest Data:</vt:lpstr>
      <vt:lpstr>Lemons  Rootstock: Carrizo  Variety: Lisbon  Crop Age: 2 years</vt:lpstr>
      <vt:lpstr>Pressure Chamber Readings – Lemons (Lisbon)</vt:lpstr>
      <vt:lpstr>SPAD Meter Readings – Lemons (Lisbon)</vt:lpstr>
      <vt:lpstr>Vapor Gard</vt:lpstr>
      <vt:lpstr>NDVI</vt:lpstr>
      <vt:lpstr>Almond Research Trial – Deficit Irrigation</vt:lpstr>
      <vt:lpstr>Yield response</vt:lpstr>
      <vt:lpstr>PowerPoint Presentation</vt:lpstr>
      <vt:lpstr>PowerPoint Presentation</vt:lpstr>
      <vt:lpstr>PowerPoint Presentation</vt:lpstr>
      <vt:lpstr>PowerPoint Presentation</vt:lpstr>
      <vt:lpstr>PowerPoint Presentation</vt:lpstr>
      <vt:lpstr>PowerPoint Presentation</vt:lpstr>
      <vt:lpstr>Vapor Gard Review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Drew</dc:creator>
  <cp:lastModifiedBy>Sonon, Leticia</cp:lastModifiedBy>
  <cp:revision>39</cp:revision>
  <dcterms:created xsi:type="dcterms:W3CDTF">2020-09-01T19:14:30Z</dcterms:created>
  <dcterms:modified xsi:type="dcterms:W3CDTF">2023-02-22T17:51:34Z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0x01010092C02F0F08ED4A44B73B171B4FB40269</vt:lpwstr>
  </property>
</Properties>
</file>